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7" r:id="rId3"/>
    <p:sldId id="265" r:id="rId4"/>
    <p:sldId id="268" r:id="rId5"/>
    <p:sldId id="269" r:id="rId6"/>
    <p:sldId id="270" r:id="rId7"/>
    <p:sldId id="271" r:id="rId8"/>
    <p:sldId id="257" r:id="rId9"/>
    <p:sldId id="272" r:id="rId10"/>
    <p:sldId id="263" r:id="rId11"/>
    <p:sldId id="260" r:id="rId12"/>
    <p:sldId id="273" r:id="rId13"/>
    <p:sldId id="274" r:id="rId14"/>
    <p:sldId id="275" r:id="rId15"/>
    <p:sldId id="258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101"/>
    <a:srgbClr val="663300"/>
    <a:srgbClr val="0066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737" autoAdjust="0"/>
  </p:normalViewPr>
  <p:slideViewPr>
    <p:cSldViewPr>
      <p:cViewPr>
        <p:scale>
          <a:sx n="75" d="100"/>
          <a:sy n="75" d="100"/>
        </p:scale>
        <p:origin x="-1422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6F0EB1-5D27-4A1C-A108-8989BAFBF63B}" type="doc">
      <dgm:prSet loTypeId="urn:microsoft.com/office/officeart/2005/8/layout/hList3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0788DDD-C154-4789-B9F2-E509332E1633}">
      <dgm:prSet phldrT="[Текст]" custT="1"/>
      <dgm:spPr/>
      <dgm:t>
        <a:bodyPr/>
        <a:lstStyle/>
        <a:p>
          <a:r>
            <a:rPr lang="uk-UA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Паразити 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3B6052-FE86-467C-885C-539DD4CD5A8E}" type="parTrans" cxnId="{D1C69A30-C4CF-475D-808F-A0F296758F12}">
      <dgm:prSet/>
      <dgm:spPr/>
      <dgm:t>
        <a:bodyPr/>
        <a:lstStyle/>
        <a:p>
          <a:endParaRPr lang="ru-RU"/>
        </a:p>
      </dgm:t>
    </dgm:pt>
    <dgm:pt modelId="{F627B07D-ABFC-4190-A3B2-33F830D04642}" type="sibTrans" cxnId="{D1C69A30-C4CF-475D-808F-A0F296758F12}">
      <dgm:prSet/>
      <dgm:spPr/>
      <dgm:t>
        <a:bodyPr/>
        <a:lstStyle/>
        <a:p>
          <a:endParaRPr lang="ru-RU"/>
        </a:p>
      </dgm:t>
    </dgm:pt>
    <dgm:pt modelId="{60EE8077-C0C6-4273-B67B-05935F00D541}">
      <dgm:prSet phldrT="[Текст]" custT="1"/>
      <dgm:spPr/>
      <dgm:t>
        <a:bodyPr/>
        <a:lstStyle/>
        <a:p>
          <a:r>
            <a:rPr lang="uk-UA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Обов</a:t>
          </a:r>
          <a:r>
            <a:rPr lang="uk-UA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'язкові паразити </a:t>
          </a:r>
        </a:p>
        <a:p>
          <a:r>
            <a:rPr lang="uk-UA" sz="2000" b="1" smtClean="0">
              <a:latin typeface="Times New Roman"/>
              <a:cs typeface="Times New Roman"/>
            </a:rPr>
            <a:t>(не можуть існувати поза організмом хазяїна)</a:t>
          </a:r>
          <a:endParaRPr lang="ru-RU" sz="2000" b="1" dirty="0"/>
        </a:p>
      </dgm:t>
    </dgm:pt>
    <dgm:pt modelId="{670EFAEB-6498-4EC5-8BED-24D458A702D3}" type="parTrans" cxnId="{0DF86F08-8195-414E-AFBA-C272200D7532}">
      <dgm:prSet/>
      <dgm:spPr/>
      <dgm:t>
        <a:bodyPr/>
        <a:lstStyle/>
        <a:p>
          <a:endParaRPr lang="ru-RU"/>
        </a:p>
      </dgm:t>
    </dgm:pt>
    <dgm:pt modelId="{29365A5F-9ACD-42D6-BD6A-6DBD63DB4BF8}" type="sibTrans" cxnId="{0DF86F08-8195-414E-AFBA-C272200D7532}">
      <dgm:prSet/>
      <dgm:spPr/>
      <dgm:t>
        <a:bodyPr/>
        <a:lstStyle/>
        <a:p>
          <a:endParaRPr lang="ru-RU"/>
        </a:p>
      </dgm:t>
    </dgm:pt>
    <dgm:pt modelId="{8047956E-C9C9-41FF-8EF1-7F0BC3B1C722}">
      <dgm:prSet phldrT="[Текст]" custT="1"/>
      <dgm:spPr/>
      <dgm:t>
        <a:bodyPr/>
        <a:lstStyle/>
        <a:p>
          <a:r>
            <a:rPr lang="uk-UA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Необов</a:t>
          </a:r>
          <a:r>
            <a:rPr lang="uk-UA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'</a:t>
          </a:r>
          <a:r>
            <a:rPr lang="uk-UA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язкові паразити </a:t>
          </a:r>
        </a:p>
        <a:p>
          <a:r>
            <a:rPr lang="uk-UA" sz="2000" b="1" smtClean="0"/>
            <a:t>(лише частину життя поводяться як паразити)</a:t>
          </a:r>
          <a:endParaRPr lang="ru-RU" sz="2000" b="1" dirty="0"/>
        </a:p>
      </dgm:t>
    </dgm:pt>
    <dgm:pt modelId="{C327CFCD-C8E6-48E1-A339-CD3DE0E39EEB}" type="parTrans" cxnId="{B784CD52-31B3-4185-A38F-E7025DE71AD5}">
      <dgm:prSet/>
      <dgm:spPr/>
      <dgm:t>
        <a:bodyPr/>
        <a:lstStyle/>
        <a:p>
          <a:endParaRPr lang="ru-RU"/>
        </a:p>
      </dgm:t>
    </dgm:pt>
    <dgm:pt modelId="{8CD00313-A27E-4C25-8063-551A2E36554A}" type="sibTrans" cxnId="{B784CD52-31B3-4185-A38F-E7025DE71AD5}">
      <dgm:prSet/>
      <dgm:spPr/>
      <dgm:t>
        <a:bodyPr/>
        <a:lstStyle/>
        <a:p>
          <a:endParaRPr lang="ru-RU"/>
        </a:p>
      </dgm:t>
    </dgm:pt>
    <dgm:pt modelId="{455630FF-3363-479F-B992-859E07A962ED}">
      <dgm:prSet phldrT="[Текст]"/>
      <dgm:spPr/>
      <dgm:t>
        <a:bodyPr/>
        <a:lstStyle/>
        <a:p>
          <a:endParaRPr lang="ru-RU"/>
        </a:p>
      </dgm:t>
    </dgm:pt>
    <dgm:pt modelId="{BA17B25F-D520-4DE1-B901-6BAD94C849C1}" type="parTrans" cxnId="{1A59CECA-665D-43BB-AD54-D6CF36F9DE68}">
      <dgm:prSet/>
      <dgm:spPr/>
      <dgm:t>
        <a:bodyPr/>
        <a:lstStyle/>
        <a:p>
          <a:endParaRPr lang="ru-RU"/>
        </a:p>
      </dgm:t>
    </dgm:pt>
    <dgm:pt modelId="{84409EA7-AD6A-42B9-815A-CFB516BF7D1A}" type="sibTrans" cxnId="{1A59CECA-665D-43BB-AD54-D6CF36F9DE68}">
      <dgm:prSet/>
      <dgm:spPr/>
      <dgm:t>
        <a:bodyPr/>
        <a:lstStyle/>
        <a:p>
          <a:endParaRPr lang="ru-RU"/>
        </a:p>
      </dgm:t>
    </dgm:pt>
    <dgm:pt modelId="{3EEA2204-FA29-4AEA-A3A2-F172809750DA}" type="pres">
      <dgm:prSet presAssocID="{976F0EB1-5D27-4A1C-A108-8989BAFBF63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0B1D94-4E79-491D-9C1B-6DD62D5AA3E4}" type="pres">
      <dgm:prSet presAssocID="{F0788DDD-C154-4789-B9F2-E509332E1633}" presName="roof" presStyleLbl="dkBgShp" presStyleIdx="0" presStyleCnt="2" custScaleY="65842" custLinFactNeighborX="-243" custLinFactNeighborY="-14358"/>
      <dgm:spPr/>
      <dgm:t>
        <a:bodyPr/>
        <a:lstStyle/>
        <a:p>
          <a:endParaRPr lang="ru-RU"/>
        </a:p>
      </dgm:t>
    </dgm:pt>
    <dgm:pt modelId="{EB000278-F8CE-4B69-8FB4-BCA202443C3C}" type="pres">
      <dgm:prSet presAssocID="{F0788DDD-C154-4789-B9F2-E509332E1633}" presName="pillars" presStyleCnt="0"/>
      <dgm:spPr/>
      <dgm:t>
        <a:bodyPr/>
        <a:lstStyle/>
        <a:p>
          <a:endParaRPr lang="ru-RU"/>
        </a:p>
      </dgm:t>
    </dgm:pt>
    <dgm:pt modelId="{9620EA26-AF52-4661-A3D3-A4C73F79403F}" type="pres">
      <dgm:prSet presAssocID="{F0788DDD-C154-4789-B9F2-E509332E1633}" presName="pillar1" presStyleLbl="node1" presStyleIdx="0" presStyleCnt="2" custScaleY="39682" custLinFactNeighborX="10" custLinFactNeighborY="-44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DE2D7-1CAD-4BFA-8BA8-861F5F564ED3}" type="pres">
      <dgm:prSet presAssocID="{8047956E-C9C9-41FF-8EF1-7F0BC3B1C722}" presName="pillarX" presStyleLbl="node1" presStyleIdx="1" presStyleCnt="2" custScaleY="39682" custLinFactNeighborX="-487" custLinFactNeighborY="-44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E307A-DFED-4AF2-AB5E-82FC73AC42FE}" type="pres">
      <dgm:prSet presAssocID="{F0788DDD-C154-4789-B9F2-E509332E1633}" presName="base" presStyleLbl="dkBgShp" presStyleIdx="1" presStyleCnt="2" custScaleY="243922" custLinFactNeighborX="5" custLinFactNeighborY="-3904"/>
      <dgm:spPr/>
      <dgm:t>
        <a:bodyPr/>
        <a:lstStyle/>
        <a:p>
          <a:endParaRPr lang="ru-RU"/>
        </a:p>
      </dgm:t>
    </dgm:pt>
  </dgm:ptLst>
  <dgm:cxnLst>
    <dgm:cxn modelId="{8A601946-BB3C-4D44-9195-385309DC16B8}" type="presOf" srcId="{976F0EB1-5D27-4A1C-A108-8989BAFBF63B}" destId="{3EEA2204-FA29-4AEA-A3A2-F172809750DA}" srcOrd="0" destOrd="0" presId="urn:microsoft.com/office/officeart/2005/8/layout/hList3"/>
    <dgm:cxn modelId="{1A59CECA-665D-43BB-AD54-D6CF36F9DE68}" srcId="{976F0EB1-5D27-4A1C-A108-8989BAFBF63B}" destId="{455630FF-3363-479F-B992-859E07A962ED}" srcOrd="1" destOrd="0" parTransId="{BA17B25F-D520-4DE1-B901-6BAD94C849C1}" sibTransId="{84409EA7-AD6A-42B9-815A-CFB516BF7D1A}"/>
    <dgm:cxn modelId="{BBC092B1-A507-465D-85C0-F0676627360E}" type="presOf" srcId="{8047956E-C9C9-41FF-8EF1-7F0BC3B1C722}" destId="{ED7DE2D7-1CAD-4BFA-8BA8-861F5F564ED3}" srcOrd="0" destOrd="0" presId="urn:microsoft.com/office/officeart/2005/8/layout/hList3"/>
    <dgm:cxn modelId="{B784CD52-31B3-4185-A38F-E7025DE71AD5}" srcId="{F0788DDD-C154-4789-B9F2-E509332E1633}" destId="{8047956E-C9C9-41FF-8EF1-7F0BC3B1C722}" srcOrd="1" destOrd="0" parTransId="{C327CFCD-C8E6-48E1-A339-CD3DE0E39EEB}" sibTransId="{8CD00313-A27E-4C25-8063-551A2E36554A}"/>
    <dgm:cxn modelId="{0DF86F08-8195-414E-AFBA-C272200D7532}" srcId="{F0788DDD-C154-4789-B9F2-E509332E1633}" destId="{60EE8077-C0C6-4273-B67B-05935F00D541}" srcOrd="0" destOrd="0" parTransId="{670EFAEB-6498-4EC5-8BED-24D458A702D3}" sibTransId="{29365A5F-9ACD-42D6-BD6A-6DBD63DB4BF8}"/>
    <dgm:cxn modelId="{D1C69A30-C4CF-475D-808F-A0F296758F12}" srcId="{976F0EB1-5D27-4A1C-A108-8989BAFBF63B}" destId="{F0788DDD-C154-4789-B9F2-E509332E1633}" srcOrd="0" destOrd="0" parTransId="{433B6052-FE86-467C-885C-539DD4CD5A8E}" sibTransId="{F627B07D-ABFC-4190-A3B2-33F830D04642}"/>
    <dgm:cxn modelId="{03D84445-A1FD-4533-963A-D5EFE815D046}" type="presOf" srcId="{60EE8077-C0C6-4273-B67B-05935F00D541}" destId="{9620EA26-AF52-4661-A3D3-A4C73F79403F}" srcOrd="0" destOrd="0" presId="urn:microsoft.com/office/officeart/2005/8/layout/hList3"/>
    <dgm:cxn modelId="{9EEC124D-0357-4242-956B-CEB34A57BB86}" type="presOf" srcId="{F0788DDD-C154-4789-B9F2-E509332E1633}" destId="{750B1D94-4E79-491D-9C1B-6DD62D5AA3E4}" srcOrd="0" destOrd="0" presId="urn:microsoft.com/office/officeart/2005/8/layout/hList3"/>
    <dgm:cxn modelId="{656CE18C-0BFD-4D91-9FC1-CDA0B483D40E}" type="presParOf" srcId="{3EEA2204-FA29-4AEA-A3A2-F172809750DA}" destId="{750B1D94-4E79-491D-9C1B-6DD62D5AA3E4}" srcOrd="0" destOrd="0" presId="urn:microsoft.com/office/officeart/2005/8/layout/hList3"/>
    <dgm:cxn modelId="{DDF633FC-01FF-4A0E-8299-87A7850194B6}" type="presParOf" srcId="{3EEA2204-FA29-4AEA-A3A2-F172809750DA}" destId="{EB000278-F8CE-4B69-8FB4-BCA202443C3C}" srcOrd="1" destOrd="0" presId="urn:microsoft.com/office/officeart/2005/8/layout/hList3"/>
    <dgm:cxn modelId="{B508FBD7-DB03-4939-ACFF-760B265F75EA}" type="presParOf" srcId="{EB000278-F8CE-4B69-8FB4-BCA202443C3C}" destId="{9620EA26-AF52-4661-A3D3-A4C73F79403F}" srcOrd="0" destOrd="0" presId="urn:microsoft.com/office/officeart/2005/8/layout/hList3"/>
    <dgm:cxn modelId="{786B042F-A851-4F7B-A1B9-1D709F896F8D}" type="presParOf" srcId="{EB000278-F8CE-4B69-8FB4-BCA202443C3C}" destId="{ED7DE2D7-1CAD-4BFA-8BA8-861F5F564ED3}" srcOrd="1" destOrd="0" presId="urn:microsoft.com/office/officeart/2005/8/layout/hList3"/>
    <dgm:cxn modelId="{FE9BD006-18BE-4C6E-AC97-487B0DB4007A}" type="presParOf" srcId="{3EEA2204-FA29-4AEA-A3A2-F172809750DA}" destId="{EDAE307A-DFED-4AF2-AB5E-82FC73AC42F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B1D94-4E79-491D-9C1B-6DD62D5AA3E4}">
      <dsp:nvSpPr>
        <dsp:cNvPr id="0" name=""/>
        <dsp:cNvSpPr/>
      </dsp:nvSpPr>
      <dsp:spPr>
        <a:xfrm>
          <a:off x="0" y="0"/>
          <a:ext cx="8424936" cy="917259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Паразити 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8424936" cy="917259"/>
      </dsp:txXfrm>
    </dsp:sp>
    <dsp:sp modelId="{9620EA26-AF52-4661-A3D3-A4C73F79403F}">
      <dsp:nvSpPr>
        <dsp:cNvPr id="0" name=""/>
        <dsp:cNvSpPr/>
      </dsp:nvSpPr>
      <dsp:spPr>
        <a:xfrm>
          <a:off x="421" y="733021"/>
          <a:ext cx="4212467" cy="116091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Обов</a:t>
          </a:r>
          <a:r>
            <a:rPr lang="uk-UA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'язкові паразити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latin typeface="Times New Roman"/>
              <a:cs typeface="Times New Roman"/>
            </a:rPr>
            <a:t>(не можуть існувати поза організмом хазяїна)</a:t>
          </a:r>
          <a:endParaRPr lang="ru-RU" sz="2000" b="1" kern="1200" dirty="0"/>
        </a:p>
      </dsp:txBody>
      <dsp:txXfrm>
        <a:off x="421" y="733021"/>
        <a:ext cx="4212467" cy="1160919"/>
      </dsp:txXfrm>
    </dsp:sp>
    <dsp:sp modelId="{ED7DE2D7-1CAD-4BFA-8BA8-861F5F564ED3}">
      <dsp:nvSpPr>
        <dsp:cNvPr id="0" name=""/>
        <dsp:cNvSpPr/>
      </dsp:nvSpPr>
      <dsp:spPr>
        <a:xfrm>
          <a:off x="4191953" y="728252"/>
          <a:ext cx="4212467" cy="116091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Необов</a:t>
          </a:r>
          <a:r>
            <a:rPr lang="uk-UA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rPr>
            <a:t>'</a:t>
          </a:r>
          <a:r>
            <a:rPr lang="uk-UA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язкові паразити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/>
            <a:t>(лише частину життя поводяться як паразити)</a:t>
          </a:r>
          <a:endParaRPr lang="ru-RU" sz="2000" b="1" kern="1200" dirty="0"/>
        </a:p>
      </dsp:txBody>
      <dsp:txXfrm>
        <a:off x="4191953" y="728252"/>
        <a:ext cx="4212467" cy="1160919"/>
      </dsp:txXfrm>
    </dsp:sp>
    <dsp:sp modelId="{EDAE307A-DFED-4AF2-AB5E-82FC73AC42FE}">
      <dsp:nvSpPr>
        <dsp:cNvPr id="0" name=""/>
        <dsp:cNvSpPr/>
      </dsp:nvSpPr>
      <dsp:spPr>
        <a:xfrm>
          <a:off x="0" y="3836148"/>
          <a:ext cx="8424936" cy="792897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98AA6-85E2-4144-970B-96EC45C65EAF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8CADC-0BD6-40EF-BC72-7A1B8474B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39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8CADC-0BD6-40EF-BC72-7A1B8474B55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85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D870-B5E2-46AB-B3D7-1E9D665E1960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54631E-AE64-4DC0-BB70-E2B45514222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D870-B5E2-46AB-B3D7-1E9D665E1960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631E-AE64-4DC0-BB70-E2B455142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D870-B5E2-46AB-B3D7-1E9D665E1960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631E-AE64-4DC0-BB70-E2B455142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D870-B5E2-46AB-B3D7-1E9D665E1960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631E-AE64-4DC0-BB70-E2B455142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D870-B5E2-46AB-B3D7-1E9D665E1960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631E-AE64-4DC0-BB70-E2B45514222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D870-B5E2-46AB-B3D7-1E9D665E1960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631E-AE64-4DC0-BB70-E2B455142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D870-B5E2-46AB-B3D7-1E9D665E1960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631E-AE64-4DC0-BB70-E2B455142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D870-B5E2-46AB-B3D7-1E9D665E1960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631E-AE64-4DC0-BB70-E2B455142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D870-B5E2-46AB-B3D7-1E9D665E1960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631E-AE64-4DC0-BB70-E2B455142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D870-B5E2-46AB-B3D7-1E9D665E1960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631E-AE64-4DC0-BB70-E2B4551422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D870-B5E2-46AB-B3D7-1E9D665E1960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631E-AE64-4DC0-BB70-E2B45514222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DA0D870-B5E2-46AB-B3D7-1E9D665E1960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954631E-AE64-4DC0-BB70-E2B45514222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340768"/>
            <a:ext cx="5832647" cy="14700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cap="none" dirty="0" err="1" smtClean="0">
                <a:ln w="11430"/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Паразитичн</a:t>
            </a:r>
            <a:r>
              <a:rPr lang="uk-UA" b="1" cap="none" dirty="0" smtClean="0">
                <a:ln w="11430"/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і – фітопатогенні та </a:t>
            </a:r>
            <a:r>
              <a:rPr lang="uk-UA" b="1" cap="none" dirty="0" err="1" smtClean="0">
                <a:ln w="11430"/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зоопатогенні</a:t>
            </a:r>
            <a:r>
              <a:rPr lang="uk-UA" b="1" cap="none" dirty="0" smtClean="0">
                <a:ln w="11430"/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гриби</a:t>
            </a:r>
            <a:endParaRPr lang="ru-RU" b="1" cap="none" dirty="0">
              <a:ln w="11430"/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Картинки по запросу гриби паразити росл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Картинки по запросу мікоз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9" descr="Картинки по запросу мікоз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2775" y="3140968"/>
            <a:ext cx="6695529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200" dirty="0">
                <a:ln w="11430"/>
                <a:solidFill>
                  <a:srgbClr val="030101"/>
                </a:solidFill>
              </a:rPr>
              <a:t>Дорошенко </a:t>
            </a:r>
            <a:r>
              <a:rPr lang="ru-RU" sz="2200" dirty="0" err="1">
                <a:ln w="11430"/>
                <a:solidFill>
                  <a:srgbClr val="030101"/>
                </a:solidFill>
              </a:rPr>
              <a:t>Володимир</a:t>
            </a:r>
            <a:r>
              <a:rPr lang="ru-RU" sz="2200" dirty="0">
                <a:ln w="11430"/>
                <a:solidFill>
                  <a:srgbClr val="030101"/>
                </a:solidFill>
              </a:rPr>
              <a:t> Павлович,</a:t>
            </a:r>
          </a:p>
          <a:p>
            <a:pPr algn="ctr"/>
            <a:r>
              <a:rPr lang="ru-RU" sz="2200" dirty="0">
                <a:ln w="11430"/>
                <a:solidFill>
                  <a:srgbClr val="030101"/>
                </a:solidFill>
              </a:rPr>
              <a:t> учитель </a:t>
            </a:r>
            <a:r>
              <a:rPr lang="ru-RU" sz="2200" dirty="0" err="1">
                <a:ln w="11430"/>
                <a:solidFill>
                  <a:srgbClr val="030101"/>
                </a:solidFill>
              </a:rPr>
              <a:t>біології</a:t>
            </a:r>
            <a:r>
              <a:rPr lang="ru-RU" sz="2200" dirty="0">
                <a:ln w="11430"/>
                <a:solidFill>
                  <a:srgbClr val="030101"/>
                </a:solidFill>
              </a:rPr>
              <a:t> та </a:t>
            </a:r>
            <a:r>
              <a:rPr lang="ru-RU" sz="2200" dirty="0" err="1">
                <a:ln w="11430"/>
                <a:solidFill>
                  <a:srgbClr val="030101"/>
                </a:solidFill>
              </a:rPr>
              <a:t>економіки</a:t>
            </a:r>
            <a:r>
              <a:rPr lang="ru-RU" sz="2200" dirty="0">
                <a:ln w="11430"/>
                <a:solidFill>
                  <a:srgbClr val="030101"/>
                </a:solidFill>
              </a:rPr>
              <a:t> </a:t>
            </a:r>
          </a:p>
          <a:p>
            <a:pPr algn="ctr"/>
            <a:r>
              <a:rPr lang="ru-RU" sz="2200" dirty="0" err="1">
                <a:ln w="11430"/>
                <a:solidFill>
                  <a:srgbClr val="030101"/>
                </a:solidFill>
              </a:rPr>
              <a:t>Маньківського</a:t>
            </a:r>
            <a:r>
              <a:rPr lang="ru-RU" sz="2200" dirty="0">
                <a:ln w="11430"/>
                <a:solidFill>
                  <a:srgbClr val="030101"/>
                </a:solidFill>
              </a:rPr>
              <a:t> НВК «</a:t>
            </a:r>
            <a:r>
              <a:rPr lang="ru-RU" sz="2200" dirty="0" err="1">
                <a:ln w="11430"/>
                <a:solidFill>
                  <a:srgbClr val="030101"/>
                </a:solidFill>
              </a:rPr>
              <a:t>Загальноосвітня</a:t>
            </a:r>
            <a:r>
              <a:rPr lang="ru-RU" sz="2200" dirty="0">
                <a:ln w="11430"/>
                <a:solidFill>
                  <a:srgbClr val="030101"/>
                </a:solidFill>
              </a:rPr>
              <a:t> школа </a:t>
            </a:r>
          </a:p>
          <a:p>
            <a:pPr algn="ctr"/>
            <a:r>
              <a:rPr lang="ru-RU" sz="2200" dirty="0">
                <a:ln w="11430"/>
                <a:solidFill>
                  <a:srgbClr val="030101"/>
                </a:solidFill>
              </a:rPr>
              <a:t>І – ІІІ </a:t>
            </a:r>
            <a:r>
              <a:rPr lang="ru-RU" sz="2200" dirty="0" err="1">
                <a:ln w="11430"/>
                <a:solidFill>
                  <a:srgbClr val="030101"/>
                </a:solidFill>
              </a:rPr>
              <a:t>ступенів</a:t>
            </a:r>
            <a:r>
              <a:rPr lang="ru-RU" sz="2200" dirty="0">
                <a:ln w="11430"/>
                <a:solidFill>
                  <a:srgbClr val="030101"/>
                </a:solidFill>
              </a:rPr>
              <a:t> - </a:t>
            </a:r>
            <a:r>
              <a:rPr lang="ru-RU" sz="2200" dirty="0" err="1">
                <a:ln w="11430"/>
                <a:solidFill>
                  <a:srgbClr val="030101"/>
                </a:solidFill>
              </a:rPr>
              <a:t>гімназія</a:t>
            </a:r>
            <a:r>
              <a:rPr lang="ru-RU" sz="2200" dirty="0">
                <a:ln w="11430"/>
                <a:solidFill>
                  <a:srgbClr val="03010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1693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://upload.wikimedia.org/wikipedia/commons/2/20/Diptera-Syrphidae-Melanostoma-scalare-201208050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199" y="3162269"/>
            <a:ext cx="2230058" cy="17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paddestoelenkartering.nl/subpages/fotomap/Empusa-muscae_kl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199" y="188640"/>
            <a:ext cx="2230058" cy="17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upload.wikimedia.org/wikipedia/commons/thumb/b/b6/Beauveria_bassiana_31756.jpg/250px-Beauveria_bassiana_317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841" y="1554261"/>
            <a:ext cx="2136631" cy="179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nahuby.sk/images/fotosutaz/2012/05/31/Entomophthora-muscae/vojtech_psenka_3237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76238"/>
            <a:ext cx="251946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9826" y="298766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 </a:t>
            </a:r>
            <a:endParaRPr lang="ru-RU" sz="2000" b="1" dirty="0"/>
          </a:p>
        </p:txBody>
      </p:sp>
      <p:pic>
        <p:nvPicPr>
          <p:cNvPr id="5136" name="Picture 16" descr="Колорадский жук, поражённый мускардино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90701"/>
            <a:ext cx="2448272" cy="17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elfram.com/fungi/fungi_b/beauveria_bassiana_3_rf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205" y="4919969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1574" y="1139381"/>
            <a:ext cx="46335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паразитичні</a:t>
            </a:r>
            <a:r>
              <a:rPr lang="ru-RU" sz="2000" b="1" dirty="0" smtClean="0"/>
              <a:t> </a:t>
            </a:r>
            <a:r>
              <a:rPr lang="ru-RU" sz="2000" b="1" dirty="0" err="1"/>
              <a:t>гриби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вражають</a:t>
            </a:r>
            <a:r>
              <a:rPr lang="ru-RU" sz="2000" b="1" dirty="0"/>
              <a:t> комах. </a:t>
            </a:r>
            <a:r>
              <a:rPr lang="ru-RU" sz="2000" b="1" dirty="0" err="1" smtClean="0"/>
              <a:t>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види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патогенні</a:t>
            </a:r>
            <a:r>
              <a:rPr lang="ru-RU" sz="2000" b="1" dirty="0" smtClean="0"/>
              <a:t> </a:t>
            </a:r>
            <a:r>
              <a:rPr lang="ru-RU" sz="2000" b="1" dirty="0"/>
              <a:t>для </a:t>
            </a:r>
            <a:r>
              <a:rPr lang="ru-RU" sz="2000" b="1" dirty="0" err="1"/>
              <a:t>шкідників</a:t>
            </a:r>
            <a:r>
              <a:rPr lang="ru-RU" sz="2000" b="1" dirty="0"/>
              <a:t> </a:t>
            </a:r>
            <a:r>
              <a:rPr lang="ru-RU" sz="2000" b="1" dirty="0" err="1"/>
              <a:t>сільського</a:t>
            </a:r>
            <a:r>
              <a:rPr lang="ru-RU" sz="2000" b="1" dirty="0"/>
              <a:t> </a:t>
            </a:r>
            <a:r>
              <a:rPr lang="ru-RU" sz="2000" b="1" dirty="0" err="1"/>
              <a:t>господарства</a:t>
            </a:r>
            <a:r>
              <a:rPr lang="ru-RU" sz="2000" b="1" dirty="0"/>
              <a:t>, а </a:t>
            </a:r>
            <a:r>
              <a:rPr lang="ru-RU" sz="2000" b="1" dirty="0" err="1"/>
              <a:t>також</a:t>
            </a:r>
            <a:r>
              <a:rPr lang="ru-RU" sz="2000" b="1" dirty="0"/>
              <a:t> </a:t>
            </a:r>
            <a:r>
              <a:rPr lang="ru-RU" sz="2000" b="1" dirty="0" err="1" smtClean="0"/>
              <a:t>кровососних</a:t>
            </a:r>
            <a:r>
              <a:rPr lang="ru-RU" sz="2000" b="1" dirty="0" smtClean="0"/>
              <a:t> </a:t>
            </a:r>
            <a:r>
              <a:rPr lang="ru-RU" sz="2000" b="1" dirty="0"/>
              <a:t>та </a:t>
            </a:r>
            <a:r>
              <a:rPr lang="ru-RU" sz="2000" b="1" dirty="0" err="1"/>
              <a:t>інших</a:t>
            </a:r>
            <a:r>
              <a:rPr lang="ru-RU" sz="2000" b="1" dirty="0"/>
              <a:t> </a:t>
            </a:r>
            <a:r>
              <a:rPr lang="ru-RU" sz="2000" b="1" dirty="0" smtClean="0"/>
              <a:t>комах</a:t>
            </a:r>
            <a:r>
              <a:rPr lang="ru-RU" sz="2000" b="1" dirty="0"/>
              <a:t>, </a:t>
            </a:r>
            <a:r>
              <a:rPr lang="ru-RU" sz="2000" b="1" dirty="0" err="1"/>
              <a:t>можуть</a:t>
            </a:r>
            <a:r>
              <a:rPr lang="ru-RU" sz="2000" b="1" dirty="0"/>
              <a:t> </a:t>
            </a:r>
            <a:r>
              <a:rPr lang="ru-RU" sz="2000" b="1" dirty="0" err="1" smtClean="0"/>
              <a:t>використовуватися</a:t>
            </a:r>
            <a:r>
              <a:rPr lang="ru-RU" sz="2000" b="1" dirty="0" smtClean="0"/>
              <a:t> </a:t>
            </a:r>
            <a:r>
              <a:rPr lang="ru-RU" sz="2000" b="1" dirty="0"/>
              <a:t>для контролю </a:t>
            </a:r>
            <a:r>
              <a:rPr lang="ru-RU" sz="2000" b="1" dirty="0" err="1"/>
              <a:t>їх</a:t>
            </a:r>
            <a:r>
              <a:rPr lang="ru-RU" sz="2000" b="1" dirty="0"/>
              <a:t> </a:t>
            </a:r>
            <a:r>
              <a:rPr lang="ru-RU" sz="2000" b="1" dirty="0" err="1" smtClean="0"/>
              <a:t>чисельності</a:t>
            </a:r>
            <a:r>
              <a:rPr lang="ru-RU" sz="2000" b="1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/>
              <a:t>       </a:t>
            </a:r>
            <a:r>
              <a:rPr lang="ru-RU" sz="2000" b="1" dirty="0" err="1" smtClean="0"/>
              <a:t>Цей</a:t>
            </a:r>
            <a:r>
              <a:rPr lang="ru-RU" sz="2000" b="1" dirty="0" smtClean="0"/>
              <a:t> метод </a:t>
            </a:r>
            <a:r>
              <a:rPr lang="ru-RU" sz="2000" b="1" dirty="0" err="1" smtClean="0"/>
              <a:t>називають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біологічним</a:t>
            </a:r>
            <a:r>
              <a:rPr lang="ru-RU" sz="2000" b="1" dirty="0" smtClean="0"/>
              <a:t> методом </a:t>
            </a:r>
            <a:r>
              <a:rPr lang="ru-RU" sz="2000" b="1" dirty="0" err="1" smtClean="0"/>
              <a:t>боротьби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шкідниками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88854" y="476672"/>
            <a:ext cx="4652299" cy="86177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err="1">
                <a:ln w="11430"/>
              </a:rPr>
              <a:t>Ентомопатогенні</a:t>
            </a:r>
            <a:r>
              <a:rPr lang="ru-RU" sz="3200" b="1" dirty="0">
                <a:ln w="11430"/>
              </a:rPr>
              <a:t> </a:t>
            </a:r>
            <a:r>
              <a:rPr lang="ru-RU" sz="3200" b="1" dirty="0" err="1">
                <a:ln w="11430"/>
              </a:rPr>
              <a:t>гриби</a:t>
            </a:r>
            <a:r>
              <a:rPr lang="ru-RU" sz="3200" b="1" dirty="0">
                <a:ln w="11430"/>
              </a:rPr>
              <a:t> </a:t>
            </a:r>
          </a:p>
          <a:p>
            <a:endParaRPr lang="ru-RU" b="1" dirty="0">
              <a:ln w="11430"/>
            </a:endParaRPr>
          </a:p>
        </p:txBody>
      </p:sp>
    </p:spTree>
    <p:extLst>
      <p:ext uri="{BB962C8B-B14F-4D97-AF65-F5344CB8AC3E}">
        <p14:creationId xmlns:p14="http://schemas.microsoft.com/office/powerpoint/2010/main" val="30257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koleco.kiev.ua/images/otrubevidnij-lishaj-preparati-diagnostika-lechenie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" t="10269" r="3784" b="24153"/>
          <a:stretch/>
        </p:blipFill>
        <p:spPr bwMode="auto">
          <a:xfrm>
            <a:off x="451794" y="2383768"/>
            <a:ext cx="3683936" cy="17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441" y="4158274"/>
            <a:ext cx="3683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Висівкоподібний лишай</a:t>
            </a:r>
            <a:endParaRPr lang="ru-RU" sz="2000" b="1" dirty="0"/>
          </a:p>
        </p:txBody>
      </p:sp>
      <p:pic>
        <p:nvPicPr>
          <p:cNvPr id="8196" name="Picture 4" descr="http://recnarmed.ru/uploads/posts/2012-01/1327498309_favu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4"/>
          <a:stretch/>
        </p:blipFill>
        <p:spPr bwMode="auto">
          <a:xfrm>
            <a:off x="4695818" y="2414735"/>
            <a:ext cx="3722839" cy="17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63545" y="4147115"/>
            <a:ext cx="3755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/>
              <a:t>Парша</a:t>
            </a:r>
            <a:r>
              <a:rPr lang="uk-UA" sz="2000" b="1" dirty="0" smtClean="0"/>
              <a:t> </a:t>
            </a:r>
            <a:endParaRPr lang="ru-RU" sz="2000" b="1" dirty="0"/>
          </a:p>
        </p:txBody>
      </p:sp>
      <p:pic>
        <p:nvPicPr>
          <p:cNvPr id="8198" name="Picture 6" descr="http://nebolet.com/medimg/content/jepidermofitija-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7" b="11774"/>
          <a:stretch/>
        </p:blipFill>
        <p:spPr bwMode="auto">
          <a:xfrm>
            <a:off x="458235" y="4558385"/>
            <a:ext cx="3683936" cy="178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0962" y="6356916"/>
            <a:ext cx="3683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Епідермофітія</a:t>
            </a:r>
            <a:r>
              <a:rPr lang="ru-RU" sz="2000" b="1" dirty="0" smtClean="0"/>
              <a:t> стоп </a:t>
            </a:r>
            <a:endParaRPr lang="ru-RU" sz="2000" dirty="0"/>
          </a:p>
        </p:txBody>
      </p:sp>
      <p:pic>
        <p:nvPicPr>
          <p:cNvPr id="8200" name="Picture 8" descr="Микоз кожи лица. Фото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7" b="10611"/>
          <a:stretch/>
        </p:blipFill>
        <p:spPr bwMode="auto">
          <a:xfrm>
            <a:off x="4695818" y="4565233"/>
            <a:ext cx="3733274" cy="178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95323" y="6343642"/>
            <a:ext cx="3733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Мікози шкіри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3183" y="475743"/>
            <a:ext cx="8684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63538">
              <a:lnSpc>
                <a:spcPct val="150000"/>
              </a:lnSpc>
            </a:pPr>
            <a:r>
              <a:rPr lang="uk-UA" sz="2000" b="1" dirty="0" smtClean="0"/>
              <a:t>	Захворювання людини, спричинені паразитичними грибами, </a:t>
            </a:r>
            <a:r>
              <a:rPr lang="uk-UA" sz="2000" b="1" dirty="0" err="1" smtClean="0"/>
              <a:t>назива-ють</a:t>
            </a:r>
            <a:r>
              <a:rPr lang="uk-UA" sz="2000" b="1" dirty="0" smtClean="0"/>
              <a:t> мікозами. </a:t>
            </a:r>
            <a:r>
              <a:rPr lang="ru-RU" sz="2000" b="1" dirty="0" smtClean="0"/>
              <a:t>До них належать </a:t>
            </a:r>
            <a:r>
              <a:rPr lang="ru-RU" sz="2000" b="1" dirty="0" err="1" smtClean="0"/>
              <a:t>збудники</a:t>
            </a:r>
            <a:r>
              <a:rPr lang="ru-RU" sz="2000" b="1" dirty="0" smtClean="0"/>
              <a:t> </a:t>
            </a:r>
            <a:r>
              <a:rPr lang="ru-RU" sz="2000" b="1" dirty="0" err="1"/>
              <a:t>стригучого</a:t>
            </a:r>
            <a:r>
              <a:rPr lang="ru-RU" sz="2000" b="1" dirty="0"/>
              <a:t> лишаю, </a:t>
            </a:r>
            <a:r>
              <a:rPr lang="ru-RU" sz="2000" b="1" dirty="0" err="1" smtClean="0"/>
              <a:t>парші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тощо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Гриби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вражають</a:t>
            </a:r>
            <a:r>
              <a:rPr lang="ru-RU" sz="2000" b="1" dirty="0" smtClean="0"/>
              <a:t> не </a:t>
            </a:r>
            <a:r>
              <a:rPr lang="ru-RU" sz="2000" b="1" dirty="0" err="1"/>
              <a:t>лише</a:t>
            </a:r>
            <a:r>
              <a:rPr lang="ru-RU" sz="2000" b="1" dirty="0"/>
              <a:t> </a:t>
            </a:r>
            <a:r>
              <a:rPr lang="ru-RU" sz="2000" b="1" dirty="0" err="1"/>
              <a:t>шкіру</a:t>
            </a:r>
            <a:r>
              <a:rPr lang="ru-RU" sz="2000" b="1" dirty="0"/>
              <a:t>, але </a:t>
            </a:r>
            <a:r>
              <a:rPr lang="ru-RU" sz="2000" b="1" dirty="0" smtClean="0"/>
              <a:t>й </a:t>
            </a:r>
            <a:r>
              <a:rPr lang="ru-RU" sz="2000" b="1" dirty="0" err="1"/>
              <a:t>підшкірну</a:t>
            </a:r>
            <a:r>
              <a:rPr lang="ru-RU" sz="2000" b="1" dirty="0"/>
              <a:t> </a:t>
            </a:r>
            <a:r>
              <a:rPr lang="ru-RU" sz="2000" b="1" dirty="0" err="1"/>
              <a:t>клітковину</a:t>
            </a:r>
            <a:r>
              <a:rPr lang="ru-RU" sz="2000" b="1" dirty="0"/>
              <a:t>, </a:t>
            </a:r>
            <a:r>
              <a:rPr lang="ru-RU" sz="2000" b="1" dirty="0" err="1"/>
              <a:t>м'язи</a:t>
            </a:r>
            <a:r>
              <a:rPr lang="ru-RU" sz="2000" b="1" dirty="0"/>
              <a:t>, </a:t>
            </a:r>
            <a:r>
              <a:rPr lang="ru-RU" sz="2000" b="1" dirty="0" err="1"/>
              <a:t>кістки</a:t>
            </a:r>
            <a:r>
              <a:rPr lang="ru-RU" sz="2000" b="1" dirty="0"/>
              <a:t>, </a:t>
            </a:r>
            <a:r>
              <a:rPr lang="ru-RU" sz="2000" b="1" dirty="0" err="1"/>
              <a:t>внутрішні</a:t>
            </a:r>
            <a:r>
              <a:rPr lang="ru-RU" sz="2000" b="1" dirty="0"/>
              <a:t> </a:t>
            </a:r>
            <a:r>
              <a:rPr lang="ru-RU" sz="2000" b="1" dirty="0" err="1"/>
              <a:t>органи</a:t>
            </a:r>
            <a:r>
              <a:rPr lang="ru-RU" sz="2000" b="1" dirty="0"/>
              <a:t> </a:t>
            </a:r>
            <a:r>
              <a:rPr lang="ru-RU" sz="2000" b="1" dirty="0" err="1"/>
              <a:t>тварин</a:t>
            </a:r>
            <a:r>
              <a:rPr lang="ru-RU" sz="2000" b="1" dirty="0"/>
              <a:t> і </a:t>
            </a:r>
            <a:r>
              <a:rPr lang="ru-RU" sz="2000" b="1" dirty="0" err="1"/>
              <a:t>людини</a:t>
            </a:r>
            <a:r>
              <a:rPr lang="ru-RU" sz="2000" b="1" dirty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3945" y="139569"/>
            <a:ext cx="796686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</a:rPr>
              <a:t>Мікози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28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09" y="1349765"/>
            <a:ext cx="828092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000" b="1" dirty="0" smtClean="0"/>
              <a:t>дотримуватися правил особистої гігієни;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000" b="1" dirty="0"/>
              <a:t>н</a:t>
            </a:r>
            <a:r>
              <a:rPr lang="uk-UA" sz="2000" b="1" dirty="0" smtClean="0"/>
              <a:t>е користуватися особистими речами інших людей;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000" b="1" dirty="0" smtClean="0"/>
              <a:t>відвідуючи басейни, лазні, пляжі, використовувати </a:t>
            </a:r>
          </a:p>
          <a:p>
            <a:pPr>
              <a:lnSpc>
                <a:spcPct val="150000"/>
              </a:lnSpc>
            </a:pPr>
            <a:r>
              <a:rPr lang="uk-UA" sz="2000" b="1" dirty="0" smtClean="0"/>
              <a:t>      протигрибкове мило;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000" b="1" dirty="0" smtClean="0"/>
              <a:t> </a:t>
            </a:r>
            <a:r>
              <a:rPr lang="ru-RU" sz="2000" b="1" dirty="0" smtClean="0"/>
              <a:t>у </a:t>
            </a:r>
            <a:r>
              <a:rPr lang="ru-RU" sz="2000" b="1" dirty="0" err="1" smtClean="0"/>
              <a:t>місцях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загального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користування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ходити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босоніж</a:t>
            </a:r>
            <a:r>
              <a:rPr lang="ru-RU" sz="2000" b="1" dirty="0" smtClean="0"/>
              <a:t>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err="1" smtClean="0"/>
              <a:t>шкіру</a:t>
            </a:r>
            <a:r>
              <a:rPr lang="ru-RU" sz="2000" b="1" dirty="0" smtClean="0"/>
              <a:t> </a:t>
            </a:r>
            <a:r>
              <a:rPr lang="ru-RU" sz="2000" b="1" dirty="0" err="1"/>
              <a:t>завжди</a:t>
            </a:r>
            <a:r>
              <a:rPr lang="ru-RU" sz="2000" b="1" dirty="0"/>
              <a:t> </a:t>
            </a:r>
            <a:r>
              <a:rPr lang="ru-RU" sz="2000" b="1" dirty="0" err="1" smtClean="0"/>
              <a:t>захищати</a:t>
            </a:r>
            <a:r>
              <a:rPr lang="ru-RU" sz="2000" b="1" dirty="0" smtClean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мікротравм</a:t>
            </a:r>
            <a:r>
              <a:rPr lang="ru-RU" sz="2000" b="1" dirty="0"/>
              <a:t>, </a:t>
            </a:r>
            <a:r>
              <a:rPr lang="ru-RU" sz="2000" b="1" dirty="0" err="1"/>
              <a:t>порізів</a:t>
            </a:r>
            <a:r>
              <a:rPr lang="ru-RU" sz="2000" b="1" dirty="0"/>
              <a:t>, </a:t>
            </a:r>
            <a:r>
              <a:rPr lang="ru-RU" sz="2000" b="1" dirty="0" err="1"/>
              <a:t>тріщин</a:t>
            </a:r>
            <a:r>
              <a:rPr lang="ru-RU" sz="2000" b="1" dirty="0"/>
              <a:t>, </a:t>
            </a:r>
            <a:r>
              <a:rPr lang="ru-RU" sz="2000" b="1" dirty="0" err="1"/>
              <a:t>подряпин</a:t>
            </a:r>
            <a:r>
              <a:rPr lang="ru-RU" sz="2000" b="1" dirty="0"/>
              <a:t>, не </a:t>
            </a:r>
            <a:r>
              <a:rPr lang="ru-RU" sz="2000" b="1" dirty="0" err="1"/>
              <a:t>допускати</a:t>
            </a:r>
            <a:r>
              <a:rPr lang="ru-RU" sz="2000" b="1" dirty="0"/>
              <a:t> </a:t>
            </a:r>
            <a:r>
              <a:rPr lang="ru-RU" sz="2000" b="1" dirty="0" err="1" smtClean="0"/>
              <a:t>прілостей</a:t>
            </a:r>
            <a:r>
              <a:rPr lang="ru-RU" sz="2000" b="1" dirty="0" smtClean="0"/>
              <a:t> </a:t>
            </a:r>
            <a:r>
              <a:rPr lang="ru-RU" sz="2000" b="1" dirty="0"/>
              <a:t>у </a:t>
            </a:r>
            <a:r>
              <a:rPr lang="ru-RU" sz="2000" b="1" dirty="0" err="1"/>
              <a:t>міжпальцевих</a:t>
            </a:r>
            <a:r>
              <a:rPr lang="ru-RU" sz="2000" b="1" dirty="0"/>
              <a:t> </a:t>
            </a:r>
            <a:r>
              <a:rPr lang="ru-RU" sz="2000" b="1" dirty="0" err="1"/>
              <a:t>проміжках</a:t>
            </a:r>
            <a:r>
              <a:rPr lang="ru-RU" sz="2000" b="1" dirty="0"/>
              <a:t> стоп</a:t>
            </a:r>
            <a:r>
              <a:rPr lang="ru-RU" sz="2000" dirty="0"/>
              <a:t>.</a:t>
            </a:r>
            <a:r>
              <a:rPr lang="uk-UA" sz="2000" b="1" dirty="0" smtClean="0"/>
              <a:t> </a:t>
            </a:r>
          </a:p>
          <a:p>
            <a:endParaRPr lang="uk-UA" sz="2000" b="1" dirty="0" smtClean="0"/>
          </a:p>
          <a:p>
            <a:pPr marL="342900" indent="-342900">
              <a:buFont typeface="Wingdings" pitchFamily="2" charset="2"/>
              <a:buChar char="v"/>
            </a:pPr>
            <a:endParaRPr lang="ru-RU" sz="2000" b="1" dirty="0"/>
          </a:p>
        </p:txBody>
      </p:sp>
      <p:pic>
        <p:nvPicPr>
          <p:cNvPr id="9218" name="Picture 2" descr="https://encrypted-tbn0.gstatic.com/images?q=tbn:ANd9GcQgMlKs-eEQPizAfVuSXXGPnW2DppqarEez1fyiCuXSXCNMIgy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291055"/>
            <a:ext cx="2030509" cy="20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5020" y="396335"/>
            <a:ext cx="3638688" cy="89255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</a:rPr>
              <a:t>Пам’ятка</a:t>
            </a:r>
          </a:p>
          <a:p>
            <a:pPr algn="ctr"/>
            <a:r>
              <a:rPr lang="uk-UA" sz="2000" b="1" dirty="0" smtClean="0">
                <a:ln w="11430"/>
              </a:rPr>
              <a:t>Щоб запобігти мікозам, треба</a:t>
            </a:r>
            <a:endParaRPr lang="ru-RU" sz="2000" b="1" dirty="0">
              <a:ln w="1143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97152"/>
            <a:ext cx="2040715" cy="173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viewside.net/wp-content/uploads/2014/11/1392803529_lechenie-gribka-nogte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009" y="4797152"/>
            <a:ext cx="2607959" cy="173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4"/>
          <a:stretch/>
        </p:blipFill>
        <p:spPr bwMode="auto">
          <a:xfrm>
            <a:off x="5865215" y="4797152"/>
            <a:ext cx="2166096" cy="173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86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984" y="1449678"/>
            <a:ext cx="67687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uk-UA" sz="2000" b="1" dirty="0" smtClean="0"/>
              <a:t>Які гриби паразитують у рослин?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uk-UA" sz="2000" b="1" dirty="0" smtClean="0"/>
              <a:t>Які гриби називають трутовиками? Чим вони </a:t>
            </a:r>
          </a:p>
          <a:p>
            <a:pPr marL="457200" indent="-457200" algn="just">
              <a:lnSpc>
                <a:spcPct val="150000"/>
              </a:lnSpc>
            </a:pPr>
            <a:r>
              <a:rPr lang="uk-UA" sz="2000" b="1" dirty="0"/>
              <a:t> </a:t>
            </a:r>
            <a:r>
              <a:rPr lang="uk-UA" sz="2000" b="1" dirty="0" smtClean="0"/>
              <a:t>      небезпечні для паркового та садового господарства?</a:t>
            </a:r>
          </a:p>
          <a:p>
            <a:pPr marL="457200" indent="-457200" algn="just">
              <a:lnSpc>
                <a:spcPct val="150000"/>
              </a:lnSpc>
            </a:pPr>
            <a:r>
              <a:rPr lang="uk-UA" sz="2000" b="1" dirty="0" smtClean="0"/>
              <a:t>3. Якої шкоди здоров</a:t>
            </a:r>
            <a:r>
              <a:rPr lang="uk-UA" sz="2000" b="1" dirty="0" smtClean="0">
                <a:latin typeface="Times New Roman"/>
                <a:cs typeface="Times New Roman"/>
              </a:rPr>
              <a:t>'</a:t>
            </a:r>
            <a:r>
              <a:rPr lang="uk-UA" sz="2000" b="1" dirty="0" smtClean="0"/>
              <a:t>ю людини можуть завдавати паразитичні гриби?</a:t>
            </a:r>
          </a:p>
          <a:p>
            <a:pPr marL="449263" indent="-449263" algn="just">
              <a:lnSpc>
                <a:spcPct val="150000"/>
              </a:lnSpc>
            </a:pPr>
            <a:r>
              <a:rPr lang="uk-UA" sz="2000" b="1" dirty="0" smtClean="0"/>
              <a:t>4.  Яких заходів треба запроваджувати, щоб уникнути зараження паразитичними грибами?</a:t>
            </a:r>
          </a:p>
          <a:p>
            <a:pPr marL="449263" indent="-449263" algn="just">
              <a:lnSpc>
                <a:spcPct val="150000"/>
              </a:lnSpc>
            </a:pPr>
            <a:r>
              <a:rPr lang="uk-UA" sz="2000" b="1" dirty="0" smtClean="0"/>
              <a:t>5. Що спільного і відмінного між взаємовигідним співжиттям двох різних організмів та паразитизмом? </a:t>
            </a:r>
            <a:endParaRPr lang="ru-RU" sz="2000" b="1" dirty="0"/>
          </a:p>
        </p:txBody>
      </p:sp>
      <p:pic>
        <p:nvPicPr>
          <p:cNvPr id="11266" name="Picture 2" descr="http://s20.rimg.info/f258f1dd9653d983e019479f2cd466a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244" y="1479518"/>
            <a:ext cx="1899573" cy="237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573530"/>
            <a:ext cx="446692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err="1" smtClean="0">
                <a:ln w="11430"/>
                <a:solidFill>
                  <a:srgbClr val="030101"/>
                </a:solidFill>
              </a:rPr>
              <a:t>Відповіді</a:t>
            </a:r>
            <a:r>
              <a:rPr lang="ru-RU" sz="3200" b="1" dirty="0" smtClean="0">
                <a:ln w="11430"/>
                <a:solidFill>
                  <a:srgbClr val="030101"/>
                </a:solidFill>
              </a:rPr>
              <a:t> </a:t>
            </a:r>
            <a:r>
              <a:rPr lang="ru-RU" sz="3200" b="1" dirty="0">
                <a:ln w="11430"/>
                <a:solidFill>
                  <a:srgbClr val="030101"/>
                </a:solidFill>
              </a:rPr>
              <a:t>на </a:t>
            </a:r>
            <a:r>
              <a:rPr lang="ru-RU" sz="3200" b="1" dirty="0" err="1">
                <a:ln w="11430"/>
                <a:solidFill>
                  <a:srgbClr val="030101"/>
                </a:solidFill>
              </a:rPr>
              <a:t>запитання</a:t>
            </a:r>
            <a:endParaRPr lang="ru-RU" sz="3200" b="1" dirty="0">
              <a:ln w="11430"/>
              <a:solidFill>
                <a:srgbClr val="03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6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556792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uk-UA" sz="2000" b="1" dirty="0" smtClean="0"/>
              <a:t>Прочитати § 56, знайти відповіді на запитання з рубрики «Перевірте свої знання».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uk-UA" sz="2000" b="1" dirty="0" smtClean="0"/>
              <a:t>Користуючись різними джерелами інформації, дослідіть ураження грибами-паразитами рослин: картоплі, помідорів, пшениці. Результати дослідження оформіть у вигляді презентації. </a:t>
            </a:r>
            <a:endParaRPr lang="ru-RU" sz="2000" b="1" dirty="0"/>
          </a:p>
        </p:txBody>
      </p:sp>
      <p:pic>
        <p:nvPicPr>
          <p:cNvPr id="10242" name="Picture 2" descr="Блоги - Привет.ру - Интересы и обсуждения пользователей интернет дневников на Привет.ру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820" y="4005064"/>
            <a:ext cx="2520280" cy="254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649576"/>
            <a:ext cx="370165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err="1">
                <a:ln w="11430"/>
              </a:rPr>
              <a:t>Домашнє</a:t>
            </a:r>
            <a:r>
              <a:rPr lang="ru-RU" sz="3200" b="1" dirty="0">
                <a:ln w="11430"/>
              </a:rPr>
              <a:t> </a:t>
            </a:r>
            <a:r>
              <a:rPr lang="ru-RU" sz="3200" b="1" dirty="0" err="1">
                <a:ln w="11430"/>
              </a:rPr>
              <a:t>завдання</a:t>
            </a:r>
            <a:endParaRPr lang="ru-RU" sz="3200" b="1" dirty="0">
              <a:ln w="11430"/>
            </a:endParaRPr>
          </a:p>
        </p:txBody>
      </p:sp>
    </p:spTree>
    <p:extLst>
      <p:ext uri="{BB962C8B-B14F-4D97-AF65-F5344CB8AC3E}">
        <p14:creationId xmlns:p14="http://schemas.microsoft.com/office/powerpoint/2010/main" val="230770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22000">
              <a:schemeClr val="accent6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gifsla.ru/images/food/eda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590" y="2924944"/>
            <a:ext cx="4810780" cy="317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908720"/>
            <a:ext cx="612068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6600" b="1" dirty="0" smtClean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</a:t>
            </a:r>
            <a:endParaRPr lang="ru-RU" sz="6600" b="1" dirty="0">
              <a:ln w="11430"/>
              <a:solidFill>
                <a:srgbClr val="66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70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8426423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Література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Біологія: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підруч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загальноосвіт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закл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6-й кл./Л.І.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Остапченко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та ін. – К.: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Генеза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, 2014. – 224с.: іл.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err="1" smtClean="0"/>
              <a:t>Інтернет-ресурси</a:t>
            </a:r>
            <a:endParaRPr lang="ru-RU" sz="2000" b="1" dirty="0" smtClean="0"/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lib.convdocs.org/docs/index-76481.html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http://rpp.nashaucheba.ru/docs/index-94717.html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http://cvetivsamare.ru/publ/rzhavchina_rastenij_opisanie_puti_zarazhenija_lechenie_i_profilaktika/10-1-0-211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://www.myshared.ru/slide/295884/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://www.nahuby.sk/obrazok_detail.php?obrazok_id=323762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http://www.paddestoelenkartering.nl/byz_waarn_2010.html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ru.wikipedia.org/wiki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Ентомопатогенн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грибы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http://vseslova.com.ua/word/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Гриби_паразитичні-27616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www.lepestok.kharkov.ua/bio/s20090902.htm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http://www.naturephoto-cz.com/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трутовик-справжній-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picture_ua-15856.html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http://leksika.com.ua/10701017/ure/boroshnistorosyani_gribi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agromage.com/stat_id.php?id=11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8002" y="260648"/>
            <a:ext cx="5508880" cy="86177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200" b="1" dirty="0" err="1">
                <a:ln w="11430"/>
                <a:latin typeface="Times New Roman" pitchFamily="18" charset="0"/>
                <a:cs typeface="Times New Roman" pitchFamily="18" charset="0"/>
              </a:rPr>
              <a:t>Сисок</a:t>
            </a:r>
            <a:r>
              <a:rPr lang="uk-UA" sz="3200" b="1" dirty="0">
                <a:ln w="11430"/>
                <a:latin typeface="Times New Roman" pitchFamily="18" charset="0"/>
                <a:cs typeface="Times New Roman" pitchFamily="18" charset="0"/>
              </a:rPr>
              <a:t> використаних джерел</a:t>
            </a: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12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570" y="908720"/>
            <a:ext cx="801684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 smtClean="0"/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характерні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ознаки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цвілевих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грибів</a:t>
            </a:r>
            <a:r>
              <a:rPr lang="ru-RU" sz="2000" b="1" dirty="0" smtClean="0"/>
              <a:t>?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sz="2000" b="1" dirty="0" err="1" smtClean="0"/>
              <a:t>Пояснити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негативні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наслідки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вживання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їжу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продуктів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вражені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цвілевими</a:t>
            </a:r>
            <a:r>
              <a:rPr lang="ru-RU" sz="2000" b="1" dirty="0" smtClean="0"/>
              <a:t> грибами.</a:t>
            </a:r>
          </a:p>
          <a:p>
            <a:pPr algn="just">
              <a:lnSpc>
                <a:spcPct val="150000"/>
              </a:lnSpc>
              <a:tabLst>
                <a:tab pos="536575" algn="l"/>
              </a:tabLst>
            </a:pPr>
            <a:r>
              <a:rPr lang="ru-RU" sz="2000" b="1" dirty="0" smtClean="0"/>
              <a:t>3. 	</a:t>
            </a:r>
            <a:r>
              <a:rPr lang="ru-RU" sz="2000" b="1" dirty="0" err="1" smtClean="0"/>
              <a:t>Охарактеризувати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особливості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будови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мукора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пеніцилу</a:t>
            </a:r>
            <a:r>
              <a:rPr lang="ru-RU" sz="2000" b="1" dirty="0" smtClean="0"/>
              <a:t> та   	</a:t>
            </a:r>
            <a:r>
              <a:rPr lang="ru-RU" sz="2000" b="1" dirty="0" err="1" smtClean="0"/>
              <a:t>аспергілу</a:t>
            </a:r>
            <a:r>
              <a:rPr lang="ru-RU" sz="2000" b="1" dirty="0" smtClean="0"/>
              <a:t>.</a:t>
            </a:r>
          </a:p>
          <a:p>
            <a:pPr algn="just" defTabSz="536575"/>
            <a:r>
              <a:rPr lang="ru-RU" sz="2000" b="1" dirty="0" smtClean="0"/>
              <a:t>4.  </a:t>
            </a:r>
            <a:r>
              <a:rPr lang="ru-RU" sz="2000" b="1" dirty="0" err="1" smtClean="0"/>
              <a:t>Пояснити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значення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цвілевих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грибів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природі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житті</a:t>
            </a:r>
            <a:r>
              <a:rPr lang="ru-RU" sz="2000" b="1" dirty="0" smtClean="0"/>
              <a:t>   	</a:t>
            </a:r>
            <a:r>
              <a:rPr lang="ru-RU" sz="2000" b="1" dirty="0" err="1" smtClean="0"/>
              <a:t>людини</a:t>
            </a:r>
            <a:r>
              <a:rPr lang="ru-RU" sz="2000" b="1" dirty="0" smtClean="0"/>
              <a:t>.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24" y="4581128"/>
            <a:ext cx="2494005" cy="199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96" y="4581128"/>
            <a:ext cx="2216894" cy="199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8192" y="332656"/>
            <a:ext cx="6266074" cy="74251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3200" b="1" dirty="0" err="1">
                <a:ln w="11430"/>
              </a:rPr>
              <a:t>Перевірка</a:t>
            </a:r>
            <a:r>
              <a:rPr lang="ru-RU" sz="3200" b="1" dirty="0">
                <a:ln w="11430"/>
              </a:rPr>
              <a:t> </a:t>
            </a:r>
            <a:r>
              <a:rPr lang="ru-RU" sz="3200" b="1" dirty="0" err="1">
                <a:ln w="11430"/>
              </a:rPr>
              <a:t>домашнього</a:t>
            </a:r>
            <a:r>
              <a:rPr lang="ru-RU" sz="3200" b="1" dirty="0">
                <a:ln w="11430"/>
              </a:rPr>
              <a:t> </a:t>
            </a:r>
            <a:r>
              <a:rPr lang="ru-RU" sz="3200" b="1" dirty="0" err="1">
                <a:ln w="11430"/>
              </a:rPr>
              <a:t>завдання</a:t>
            </a:r>
            <a:endParaRPr lang="ru-RU" sz="3200" b="1" dirty="0">
              <a:ln w="11430"/>
            </a:endParaRPr>
          </a:p>
        </p:txBody>
      </p:sp>
    </p:spTree>
    <p:extLst>
      <p:ext uri="{BB962C8B-B14F-4D97-AF65-F5344CB8AC3E}">
        <p14:creationId xmlns:p14="http://schemas.microsoft.com/office/powerpoint/2010/main" val="170720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915" y="1011738"/>
            <a:ext cx="56711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000" b="1" dirty="0"/>
              <a:t>в</a:t>
            </a:r>
            <a:r>
              <a:rPr lang="uk-UA" sz="2000" b="1" dirty="0" smtClean="0"/>
              <a:t>ивчити загальні ознаки паразитичних грибів та особливості їх життєдіяльності;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000" b="1" dirty="0"/>
              <a:t>з</a:t>
            </a:r>
            <a:r>
              <a:rPr lang="uk-UA" sz="2000" b="1" dirty="0" smtClean="0">
                <a:latin typeface="Times New Roman"/>
                <a:cs typeface="Times New Roman"/>
              </a:rPr>
              <a:t>'</a:t>
            </a:r>
            <a:r>
              <a:rPr lang="uk-UA" sz="2000" b="1" dirty="0" smtClean="0"/>
              <a:t>ясувати пристосувальні ознаки грибів до паразитизму;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000" b="1" dirty="0" smtClean="0"/>
              <a:t>ознайомитися з профілактичними заходами щодо захворювань рослин, тварин та людини, спричинених грибами;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000" b="1" dirty="0"/>
              <a:t>ф</a:t>
            </a:r>
            <a:r>
              <a:rPr lang="uk-UA" sz="2000" b="1" dirty="0" smtClean="0"/>
              <a:t>ормувати розуміння того, що людина – частина природи.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uk-UA" sz="2000" b="1" dirty="0" smtClean="0"/>
          </a:p>
          <a:p>
            <a:pPr marL="342900" indent="-342900" algn="just">
              <a:buFont typeface="Wingdings" pitchFamily="2" charset="2"/>
              <a:buChar char="q"/>
            </a:pPr>
            <a:endParaRPr lang="uk-UA" sz="2000" b="1" dirty="0" smtClean="0"/>
          </a:p>
          <a:p>
            <a:pPr marL="342900" indent="-342900" algn="just">
              <a:buFont typeface="Wingdings" pitchFamily="2" charset="2"/>
              <a:buChar char="q"/>
            </a:pPr>
            <a:endParaRPr lang="ru-RU" sz="2000" b="1" dirty="0"/>
          </a:p>
        </p:txBody>
      </p:sp>
      <p:sp>
        <p:nvSpPr>
          <p:cNvPr id="3" name="AutoShape 4" descr="Картинки по запросу завдання урок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data:image/jpeg;base64,/9j/4AAQSkZJRgABAQAAAQABAAD/2wCEAAkGBhQSERQUEhIVFBQUFxUVFBUUFBQUFBQUFBQVFRUVFBQXHCYeGBkkGRQUIC8gIycpLCwsFR4xNTAqNSYrLCkBCQoKDgwOGg8PGikkHCQtKSkpKSkpLCkpLCwtKSkpKSkpKSksLCksKSksKSkpLCkpLCwsKSwpLCwsKSksKSwsLP/AABEIAMMBAwMBIgACEQEDEQH/xAAbAAABBQEBAAAAAAAAAAAAAAADAAECBAYFB//EAEQQAAIBAgMDBwoCCgEEAwEAAAECAAMRBBIhBTFBBhMiUWFxgSMyM0JScpGSstGhsQcUFVNiorPB4fCCNEPS8XOTwiT/xAAZAQADAQEBAAAAAAAAAAAAAAABAgMEAAX/xAAoEQACAgICAgEEAgMBAAAAAAAAAQIRITEDEgRBcSIyUYFhsZHB8RP/2gAMAwEAAhEDEQA/AKWLxlTnKnlKnnv67+23bC4bGOykc49xqOm/3lTFnylT36n1tFhnsbzw5N2akk0W0xj/ALx/nb7ywuLf94/zt95UrLr2GEpGTtlFEvJiX9t/nb7wgxL+2/zt94BIQTnJhoKuJf23+dvvD0cQ3tv8zfeVlENQTWdbOoKcQ3tt8zfeEFd/bb5m+8CUljD0gTYxHLIkkWdlYpueUFj8W6u+Tp4hhXPSbe3rG26AwwtUHYYXDjy1/eiOQEg+GxLc03SbxY38DeGxmIbmFsxuVO5j7QgsGvkm77fEGTZfJJ2ho6bpr4OaxZb2O7NUALNuN9T1TpphWSovSJU9Z3E6WPxE52xaZ6bDgCLd+t/gDO3i8Wq0QzXtYN8use1bcniib/CKGycVlrlWJ6S6XN9RMTy3xbHFPSV2AbK2jMLa2NrHsmm2xWCPTqD2h8CTMXt7FXxYJ3gEHxaMpSTUSFrrk69OkcwJdgtNNem288N8qYjaJAZucYA3J6baDs16pUxm1QwFNL3Juf8APcJW2jqtjuGp7Zec/pJ1Ts4+M2pUJ0qVAD5o5x93brL6UajvTTnKlgM7WqPe3Ve85+DoZ6l7aDh2CavZ+Eyqzne+g7AJHk5KZo4IWFOKawszfM33g2xbe2/zN95JklepJpujT0yWsLWbeXew1PSb7yticc5YkO1vfb7wxayW65RdbTrYrRF8Y/tv87feD/XH/eP87feQeQIjWxaJHFP+8f52+8Y4mp+8f52+8hlg6jXnWzqRGrjah/7j/O/3gGxlT95U/wDsf7yZEEwjJsDRqdg13NBCXc6v67fvG7YpHYH/AE6d7/1GjTWm6JUZ7Felqe/U+toymPi/S1Pff62jIJkls0xWC7TGZbcRI042GqWMLVSx7DEZQsUZYVYDDiWQIpxICWMKNRAoJYpjcYrdHE666wmF0YXjol2HVeF5uz27ZNsDFbp+MlT0qX7THrLZ/hC008sL9f8AaLeQINs89Bh/EDJlL0UHv/gDeV8LcZh4/A/4nTo0uhb/AOUDvP8AiWTViS+1g9it5QjhY3HbY7/hO9+riphyp6iJyMDh9KVQG9wobsYaa986uz8R03TrAYdvBv7fGUhFdnGWmmRu0mjEbb2gWwmvRamyq19/RYWPiAJlKlXnq9R/VXU+AnS/SBizRrOnqVVzAdTob/iJDkvsvnKaC2rt0z2DVgZSGYpslJPsV9mYHm1Nep62iqes7v8AMqbbxWmW+p1bumj2/ilZ1VVORCVQdbAWJ7hMricJzlXINbkDwvqZ2byI1k6WwsCCAeBE7TveplG5Br3ncITC4fKvUANOwLBYGibFjvqEt4cB8Jmk25HoxVIcrK9bSXmEqmmDOTYwBjeAeWqiwDJCmSbKpEQo3MOacRGUXjgK+IAGkqMJYeBYQnASIFxDsYKpGBRo9g+gXvf+o0UlsH0C97/1GjTUtEjPYoeVqe/U+toyiSxXpKnv1PraQWZpbNaCrLyLmTtEpLLuBqWbXdE3gJLDtLamV6tPK56jLCGKcTWWKZlcQ9IaRZHFpRrLD6tfulYNLgTRTJAZLEr0vhJVF6Y8DC4qnqO4ROug7orwwrQTDUemw/3fOlhyBoRqxAHiVzSlSNmPaB/aGrVMoB9mp/LmU/lKRtVJEJe0c6hiKi4Ysp1pswIte63vbSdaniVvTqcCDlPCzf8AsSzg8JlrVqZ1WqucDdxII/KZ2tW5qjVpHTmCxW/7ttV+DBh4CVnx39S96/2TT6pJ+jP/AKS6AfEYYgXIfX3TcGWNl4rIhQEXtqRwBOYnvvpOVjNpHEVUZtyKxYjrFrES3sukwpsz6Zzpxv7AHVYay0dJMnN4tAKyEm4a4G7iBKeymz4tUUaKC7ngAN1+0627pb2wxSmQBou+28gb/H7wfI/ZrJRrVamj1iLA71UbgOyxhf0wcpA4YWzR1Renp62nVprf8AZIKLWiK7l35Bv7SOl/b4x5gjnJv0CqLK+XSFqtc2icRzrKlSnIBZaYQNuqcTAOZTrvrLeJ6pRZbyi0cwcFUW0tumUXPnHh1DrMqOY6ACIg3EK0C5jBNLsEeQXvf+o0UbYJ8gve/wDUaKalogZ/Fekqe+/1tBpCYo+Uqe+/1mDSZpbNaDLCoYJYRYgTpscy34iQRpHA17ML7uPdLNejla3Vx7DqIvsI6SzTGkr0xLNPeIkgFmmuonQordD2WPx0lRF0HeJ1MF1dYI/C4/GSbAPiV1HcJF10ELUp7u6DU6lbbrfiP8RJA9FnAYfMyj/dDDYrZmZ6tmIa24mysD1g7iCd/aRFhKzJlOnAHuLAH+0PVtzy382rTtr7Q3flNfE04te0ZuSTtMhWxdjQrX0HRY7tHUb/ABEzv6TanMAVfVqA036tdATOktJuaeifOpMR3qbsjfAkf8Zw+W201r7NQtqSQrX4MND+QjcLuLUv4aFk1Zl9nYJjTsDq2UW/hJ6/CaWtVDFEB6NIWFtzvxA/3hM9h8RU6KKDmc2QabsttL+JmmwuDCUgTc+sAR0ra7x1kj8RNkusIuX6XyZ5t4iijisNnbJa5JGvb5zHusFnVKG4A3AX+HXKezaLM5Zuoan2iSWt8QP+M6DaXI3sbDsUbvjrMPkTukbeGHVZK6rbd1k/E3MZmt/vXJWio5S5BW4QBr67wdJDSLJZBcza+pN+v8pCpDPBPCI3kCxgCxv1d0Oxldz+P5xkh2qQFhc9Zg2UL2tfwH3Ms1myDKPPPnW9XhlHb1yiZUmV6zX1O+V2hcXXCAFtFJAvYnU7gbboOougPAgEHrB4iOkcCJg3kiYzGcE0mwfQL3v/AFGiktgjyCd7/W0ealogZzEjylT36n1tIqIaunlKnv1PraMizO9mtaHpiTtOti+TzU6KVc6nMLkDevUDM5ittrTOqMR7XCGPDJujrOnSnZS1Wn/HTF/eT/H95ntl7Wp1ALMD2X6XwnawOLAcFG6Q3Bha+mo17CYOTgmloKHpiWaMniMMFIZb5G1W/wACD2giSWl0QRxJB7CLEfEH8DMsnZxbpLf+0vYdrW8JSocP93y3hBcacNJJ7oHo6Djd2b5XYWqDtH5H/MusLgd2sCydJf8Alf4XH5RJMDYRRp33H5GSqPelTbUsjNu39BzcfLeWHpA01BF7tqNdx7Rx03wGHXKaqX0zqw7Aw5tvxAPjNqj0p/n/AKZJZTQDbDc2yVvUN6VXuv0HPcfwYzzrF4g1Khw2lueZrdQzbxN9UrE4esjb9SO8W1seGonnnJtS2Iq1WBzEZRbWxBbMR42l+FKToWeMmk5NYFWqVKzDo0gaancDbz2HebC/UDJVdpEnMPXayjgLwu3KhTDU8PSBLtbN1heNyO2VMDiGTF06bBebpLds1r6aDxuY/M1a4k9f2T412n3Olzq0wRbqGnbvseJkSdeHcOHZ/vVLWUVcRUXQLRpO5vuzEaC3ZrKdLzR3TDyRppnoJZJFYlNlI9o37bRV3Cqb77XPdbdOTj+VGHogc7UGcb6aWLDjY30HHrghxT5XUUFujouY6YVmFwpPduHaTumUq8u+iagp81RXQM/n1H4BfDeRYTF4zlhXrk5nY3OliVAHVmvNsPCbxJ/Nf0T70epYurTTWpWprbQ6hmW/Ei4/AmUG5Q0b3ohiV0JJB7mtnA1NtxNp5dV2jUqEAaW0Frlh3EW/Exv1SoxuzG197HOSR2ZrD4zdHxuOCpI7vZvtqcpOapZmytnTMAa1PnF11IRGABN+ipFyAeqZBeW9a2VVDWB1dCD2MbNbdbfOaHRGDDUnU3yAq194A3fG/bO1szk81V+cqlhSvdUc3Zr6633Dt4xpxhFfUK5Nl7kpy1qmpU59mqUmQgUlpOy5/VyAGyHt/CdmpiA9iqGmN4pk3CaDQdmkc6d0Gwnn8k1L7UPb0DMGYQiDaSGNPsE+QTvf62ikNg+gTvf62imtaM7Zz8QnlH99/rMY0oqzeUf33+syYaZHs0JlWrgyzFs7qSLGzf2nKx+y8SqtzVTnFO9WsG8Du+M0VMQuWNDmlB4YXk8nrVyrkPTyPe17FDfwl3AbYZbeWcHgGNx8TPRMZs6nVUrUQOD1jd3HeJjdt8gWS74Zi4382fO/4n1vzm6HlQliWCfWSyjU7A5XBgKdewVtRUXVUbXVl3jTTqmspYYi6mxzgMhGqsV1FjxuMw8RPEtj7Y5l8tRdBpqOkp8d47J6FsDle9IKMoqUWIKjdYg3uh3Kb8IvP4yllbKRkpfJsKMvYIAMR4zn0MTTdvJtcHW2lxc6i40P+Z0KRsynr0ni8kXCVSG9HSUaD8YnTd3j7f3j0z/aRxLWAsN7AG3AE7/yipWyMngemC4qDfuK7yTlyqfz/GD2o1ubxI0Vly1uNla3S/4sFJ7AYPDV+mADoxq0ybbmYBl/FSJcTEqUKN5uZbgexVNt/Gzm03QSlx17WV+jO8S+TkbXxApvnIKAkhh1ZhqR1i8y+yky1GUWW4Z3bgqk9JvgNO0y9t2q1mw9TU0WUAm/lKOuQ94809wi2Zg1FRgWsrWLk+xS1t2Aubf8Y7fSXaPyKsppnY2fTsr1KileIv7A80d8x71jWxRqepTHO1T49BO8m07W3ttO45tFJdz0FW2o1nN29QXC0spIuPKYhh61VtFpjhlUGY/Hi3LvM00lhFjA1nqZmGhqHMb+sb3+AEltXlPRwxHOdNvYU6nvPCcylygWlharqR5Kg4UgjRnIGbrvqBPNqu1qlYBbKLesARfrLHiePZPS8fxozuUwudGw25yyeph6h0ppcBVQkMzMbgM17kAC8ymDwbVCXfoUhqzHzjxyqN5YwhoC1OmWsFzVajNqVzWAJvu0FgONxOrR5MYvFZQE/VqC+bzvpGvvc0xqzHtsN01dowTrBPLOFtXGiqR6qp0aaubhV7FHE7ySdYHCYxQ1lpisx3AqWA7qa6HxvN/g/wBHeFp61M9Yi3pGyrfsRf7kztYXDrSHQRU/hRQoUdWm+SflwSqKCos85w/JnF1tSi0VP7yyDwpqLj4CdfCchkAHPVXc78qHIgPYfO/KautUlUvIS8mctB6lfB7Lo0fRU1U9YF2+Y3P4ybGO7QbNItt5Y1ETIMJImRadYaBtAtCkwNQwIY0uwW8gve/9Rootg+gXvf8AqNFNi0ZznYj0j++/1GJTI4g+Uf33+sxwZjlsqmHpm0MDKymFBiBDXkw0GGk0EA9nA5W8jf1lTVpaVlGoAAFQD/8AUw+x9qNQezKbX6SHidxFjxns1DdOByv5ErilarSGXEAcNBUt6rfxaaH4zT4/ldH0noSUfaObsfEVgGdf+ntdCtgc3BbHUkWOl+7W03mzNrrVFiy5hZuid/brrbt3cNDpPEcHtZkvRqrmQEhkYkW4G3stcDW3CafCYolEIIKKS1N91VGG/Nl9a2h4OO7Tb5PBHlh/QVO8Hsf6xZ1HtAj4a/eQ2xjxRphiL5qlOnxFjUcLe4GltT4TLbO5Sh6i03YColqicA9JrC6m+pBvL3L8XwmfeKNWjVa175FezHTjZjPEXFKE0pewTWMEdoYt6JNY60iQWGlxUpt179QoIJ62Gm+drHgNR5xSMjrYWOmVmFWm1+sG4i2dgaVXncOwJDDNTYj1WUa37QRec8YY4dHwpawUFqWbjTBJKA9ak/K09BcSj+9GFyuKb9Ge5Y7WLGlVIALLZjwzIdxPeDOJiNv5qzpmtmbW+gCKL7+q5lDlhtFlWpSNyxqkr7tQA6W7QYPknyWq4rGagmnSCtW1AFgT0DfS5IPcJWPEquRSMezs3/JrZwSmcbWuNCuGW+pz6Z7EaEnQDgATM3yqrGpWp0QQTmL1CdfNF7fGwmo5R49C1la9HD9Kw0z1zcAbtbCYLD4kBq1Rjqd/Yty1r8L2EnHj3P8AwW7/AFdSlttLYWsq7jUpU7WGtsztf5R8Zx9m4B2OWkoc3AZt6KTuW9hme3Af5mhwmzhiKWao/N0BVdqhFs9UqAqpT6yWL6zWbJ2SFyE01p5RdKY3UUJ6K9rk6sTrdZSfkf8AlDqth62Lk9yaWhd3AaqxzEnXJYWUDtA0v2m07TnjEZUqZmbf0Bw9o9vUo/OebmTuRZRpAxULa2sOAO8/xQNYw9VpUrR0B4K7mAZoR4JowCDGDMmxg7whGMiZIwbGcAixgKkKYJ4aCaTYHoF73/qNHj7AX/8AnTvf+o0abFogc7FHyj++/wBZjKYsX6R/ff6zII0wy2VWg4MkjQYjiKMWVMNTaApmGQQBLtB5eptOXSaXaLyMgmX5dciufvXoDywHTQD0oHEfxgAd/hrhdk7cNDMCt1PnA8LcddxntQaYH9IHJfpNiaQAsuaqgFs4vZn6ri63sON5v8PynFqE/wBE5R9oDQrjEYVK4zLWoOVzJbMARdWsVIKG9iCLTp0P0iC70sSHqUWplXGVFqEkWbIoNiN40Psmw1mZ/Rtih+sVMPUJCV6ZVb6gODdTrKm0sOBValW0ZWIO/otcg2O/LuI7DNqhGTfG/lfsRO1g9S5G7fUU6NnLGmObudGZU1U69dNla38Jmg5dYY4nBfrOHIz0rsCDxUlXX6hPEdg7UOFxBpk3psRYW1DWsQOq6sbHiLT1zk1tYkYnDORlqDMjWJGZltU0PAnXwMEodV1/m18kJKnZ5vhaq43H0mAsMgqsN9nUWsb8MxtPU9hIuEwDuRmqV3Z7dbeYgsN4AW/xnlvJ5FoYzFZdQMoU6bsxN+HEdU9A2LWbEuqnzFBUNuGQAmpbtsVXxbqjWtv8HL6Y4OTtUZqRJvlS5FrXqVanRz7t2+w6hMbsTZL1Uqtrao4JNrWpg2ue+1pvOVuJBVaaXJZiQoFuGRAO4a+Ev8ldmqqCr0BTBRVvm9KtVVDW00F9DxN5mjNz0HjSi3ZVpcm6dKlh3dAvNBigIK5TZS7sGN73Y6Hit4fBNcZz5znNax0X1R8PzlnlRiS1dKedHR6ecqvnLd2L5veJpge4ZRrYoggAXYnut1k9ky8yueNGuDtWWnNv93CBqHSRap1wTtpJjA6jSvUaTqNAsYyEYJ4MiEaDjHA2EjlhDIsZxwCoYIwtSCnBGIg2WEJjPCA0WwB5Be9/6jRQuwR5BO9/raKak8ETjYr0j++/1mRWSxXpH99/qMiJjeyq0EEUQitFGCUjLKNKqQqNAFF1DLdMznI8s06klJBLoaNiBfKSARcqwPFXGUj45fhBI8JU6SkW3/21H5RDjy3b2BXB4oAXVqbB0PCpRPmm/BxqCONr7730u19ipi2SuGfyiWqFMpOdVuuVSdbi2m85TbUiXP0gbA/WsNnUeVpdJbbyp85fzI8ZluQnKPKObqWZdFZWvqBrw18eE9bin2SmtrDIPDr0cLbmBdOi1synQ+0vqMONtL9m6d/k/wArHNtbVUXU9ZS4HhqJov0gbBVqFOvRAYgsrNfUX1U66HMtjY+tfrnlVPFMlTNcg6BvAW1HhN33qmT5EvRuzS52pVrAkc9zVKn0RcM4BJIHUx/AzeJfC0eZXRmAVid60kFri3tG5vxzTIcjlBp4csLgZmN9OiOOu862+E2VSp+sJURSBXGbm2I3UAQHBtvZASQdTqRI8vFcaRGMs59GZp4zOWqjW7czSGt9B5RweoAkX/inaxG3WqZKFLo06a6n+IdLjxvec/ZuGU1b01C0kutJd/RXUsbb2Y6k9d5seT3J1VNHNZmcvUY235LA+F23TFydnLrD+EU4qbcpGYwGyKlKpUercVKxBCsTdE1yqereTbheXsQFBsLXAsW6zx8J0tuplq1L7gFUDXeVB/C8z2OxyUkNSocqra5sTxA/MycovtRsj9pZaDZo7OumV1fQHo3upIvlYEaGxB7iIJmiVTpnA3MExkmMGWhE2MzQZaO0G0IUPmkWjGIiccDYwZk2kDOOIkR5KMBOCaXYQ8gve/1tFJbD9Ave/wBbRTUtEWcbFekqe+/1GQAk8V6R/ff6zITI9lFomIrRhFFCODCrAgQyQBCo0OjQCLDJEkEsUzDo8qrCq0mcWGawt8PHUTx3a+HOGxVR1TyfOOum7fewPA2sRPXKr3UeIv8AiJkNu7HWrTxAB8oaiOB2c2b+F5t8WXWTsny+mWdg7XDUzTqOOaqqcpNiAxGnduXuIMwW3tjlC7A3CkCobWGYlvN4kaDXtjbF2iaRyVPMLWudyN19xFwerfOntKuHDhmYtlAFzcFR5thwuGv4T1U6devRB0y9sXamWivYQo7TYG3xM2Ozqj4fm2XSqXBZja2UC7Ja/mhSQetmHszJcnNk+UoDKrhFzZW1UvY9Ig+dYljbumsGNVecqMbJTBVUHUp3X/ic/h2Scp/jZlnh2jt1cBSFdRQtzLpnyX1Ry1zTIvpxFu0zuYzlHToVrm3QQIo72JcgDhYKJ59jdorQKFycxUVXN7C54W7yZXfbnOVC9QBugtrkamoSQB1/4taZsv7F7NUI/k0W3Ntq1TMx1bUL6xv1dQA4mwFpjeUm1y+WjSGZ39WwYMeBOYWCi+/ie6C2ntYKblbsbZEY3LG3nVLb+PidBOlye2QaYNWprVfffUop9UdX5R5xXH9UtmtPFIv7MwfNUkS5YqBckk3PHw4DsEsM0cmBqNMTdu2BsjUaCJidoImAVEi0gTFeMZwRXj3kTHnHEGkSJKRM44aOBEJICE402wx5Be9/raNJ7EHkF73+topoTwRbM/ivSVPff6zIZpLEekf33+sxjMz2U9EgY4kRJiKFMcQqCQk1aAIVYVYIGESKwhFMmWgxHJkmcEDXVh3N8ND+f4TgbRrCnWouw6Lk02PVe+RvA/gZ3cLVs633Xse46f3/AAlHlDsjnKFRSPRsB3gnTumzgyyXLKomQ23scU6jIwGVra9ROa4HcwmbpUmFZaLalG090Xb4aGegYrDGtTUubvRIU8SVYWD6df53mOxNQfrFNibHVGOpsbEa2no8FrDM92j0DZlVaFM1B55QqDfQ5gAAo4Ea/KJQxtEM60UUWU53K6A233J6jp35pCncuAbBUA0PtsDa3Xltm/8AcsYFRmJIsDdwLf8AbUFUBv1k5vjEnKo42Rq5HC24vP4o5yRTQIp0857ZiPd6z2TkYvbVnst3sAtNeA8B/u+Xa+0Q6VXXTLcXtoWfv7Ad3VLvJPk8EHO1BdzqoPqj7wxkuNfo2QV6DbC2C1xXxBLVSBlDa5Bra/bbhwmhzyNRoK8wzm5O2aKSDZ5EmQDRxJ2BkGg7SZMjCKiJERkrSJnBGEeRvHE44iZEiTaRhOGBkxGkwsATT7FHkV73+too+xV8ive/1tFNC0SaM3XPlH99/rMcQOJfylT33+swiGZ3sYkJNRIXkwYDiQEmJFRJ2ihJpCrBoJMGKMEBjMYwMYxQEM2s7OKHOWFvT0Mx9+kcrbuOVgZxGnToY3yO65osH6zzbdCoB4G/hNXj1eSPIricFaJNNmG+l0KgF7Fb3B67q4bw75isXhwcULAEElhpYcQD8SJ6A9YU8Qyk3SqN/AZrZSD33+MxD0cmMKncCFHYGbN4bp6EHgyp0d2jhWyHUXfQZje2YAHXfuAFuyW8TVGSrbcBlv8AHd4fixg9n4sFjYg5SSBbTMeJ6wFBbwlXbAyUAFB6bHfvsdAe+zX77yE1UqvYva5FPZWBUhFK9E5nsd2llB/Od/nJydnggnsCqdCBcam15czSE3bPR41iwzNGBgc0IpkmPInmks0iscwCESYorRpwwjGjxQgI2jXjmRJnHDmRivHnBEIVZBRJiBsBp9i+hXvf62ig9iHyC97/AFtHmhLBEBV2LSzt0TqzHz34sT1wqbFpW80/O/3iihlsKCJsal7J+d/vCLsal7J+Z/vFFEaOJrsel7P8z/eEGxqXs/zP94ooKRyHGyKXs/zN95L9kUvZ/mb7xRQNHCGyaXs/zN94v2TS9n+ZvvHik0gjNsel7P8AM33lnZOy6YqDo7wynpNqCtiDrFFLQQDl43ZFI0ad1PRBA6T3ADC2t5yMZydoNXYlCTb26nA+9FFPS/JiWy1szYdEIbIePrud7KDqT1AS1jdh0WqKGS4udMz23nheKKZpfewewGF2FRt5h3n13+8l+w6PsH53+8UUij0eP7R/2FR9g/O//lHXYdH2D87/AHiigYWSGxKPsH53+8l+xKPsH53+8aKChBzsSj7B+d/vI/sSj7B+d/vFFAkAj+xKXsn53+8X7Eo+wfnf7xRTmgEDsOj7B+d/vInYlH2D87/eKKGhh/2HR9g/O/8A5SS7Co+wfnf/AMoopwSX7Do+wfnf7x/2JR9k/O/3jxQJCo6uzdnIKYABt0vWb2ieuKKKaUsCn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Картинки по запросу гриби ком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042" y="400093"/>
            <a:ext cx="2770242" cy="201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гриби ком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041" y="2564904"/>
            <a:ext cx="2755965" cy="206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iagnoz.net.ua/uploads/posts/2014-06/mkoz-lkuvannya-simptomi-prichini_38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218" y="4821018"/>
            <a:ext cx="2755965" cy="183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bolezneu.net/images/sporin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773" y="4797152"/>
            <a:ext cx="2560261" cy="182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3" y="240879"/>
            <a:ext cx="3236207" cy="74251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err="1">
                <a:ln w="11430"/>
              </a:rPr>
              <a:t>Завдання</a:t>
            </a:r>
            <a:r>
              <a:rPr lang="ru-RU" sz="3200" b="1" dirty="0">
                <a:ln w="11430"/>
              </a:rPr>
              <a:t> </a:t>
            </a:r>
            <a:r>
              <a:rPr lang="ru-RU" sz="3200" b="1" dirty="0" smtClean="0">
                <a:ln w="11430"/>
              </a:rPr>
              <a:t>уроку:</a:t>
            </a:r>
            <a:endParaRPr lang="uk-UA" sz="3200" b="1" dirty="0">
              <a:ln w="11430"/>
            </a:endParaRPr>
          </a:p>
        </p:txBody>
      </p:sp>
    </p:spTree>
    <p:extLst>
      <p:ext uri="{BB962C8B-B14F-4D97-AF65-F5344CB8AC3E}">
        <p14:creationId xmlns:p14="http://schemas.microsoft.com/office/powerpoint/2010/main" val="30524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60463" y="1266438"/>
            <a:ext cx="8424936" cy="4643743"/>
            <a:chOff x="376759" y="908720"/>
            <a:chExt cx="8424936" cy="4643743"/>
          </a:xfrm>
        </p:grpSpPr>
        <p:graphicFrame>
          <p:nvGraphicFramePr>
            <p:cNvPr id="2" name="Схема 1"/>
            <p:cNvGraphicFramePr/>
            <p:nvPr>
              <p:extLst>
                <p:ext uri="{D42A27DB-BD31-4B8C-83A1-F6EECF244321}">
                  <p14:modId xmlns:p14="http://schemas.microsoft.com/office/powerpoint/2010/main" val="2279218524"/>
                </p:ext>
              </p:extLst>
            </p:nvPr>
          </p:nvGraphicFramePr>
          <p:xfrm>
            <a:off x="376759" y="908720"/>
            <a:ext cx="8424936" cy="46437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9" name="Picture 2" descr="Группа компаний Агротех-Гарант - Фитофтороз картофеля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"/>
            <a:stretch/>
          </p:blipFill>
          <p:spPr bwMode="auto">
            <a:xfrm>
              <a:off x="395536" y="2782582"/>
              <a:ext cx="2492648" cy="1983847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Некрозы (пятнистости) картофеля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66" r="23599"/>
            <a:stretch/>
          </p:blipFill>
          <p:spPr bwMode="auto">
            <a:xfrm>
              <a:off x="2626533" y="2792152"/>
              <a:ext cx="1907328" cy="1983847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95536" y="4775999"/>
              <a:ext cx="41915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chemeClr val="bg1"/>
                  </a:solidFill>
                </a:rPr>
                <a:t>Фітофтора картопляна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6" descr="Роза на пне : LiveInternet - Российский Сервис Онлайн-Дневни…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83" r="8611"/>
            <a:stretch/>
          </p:blipFill>
          <p:spPr bwMode="auto">
            <a:xfrm>
              <a:off x="4587077" y="2781138"/>
              <a:ext cx="2090058" cy="1983847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Трутовик - Картинка 581/40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32" t="8236" r="21779" b="16879"/>
            <a:stretch/>
          </p:blipFill>
          <p:spPr bwMode="auto">
            <a:xfrm>
              <a:off x="6694386" y="2792152"/>
              <a:ext cx="2074232" cy="1983847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587077" y="4766429"/>
              <a:ext cx="42146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chemeClr val="bg1"/>
                  </a:solidFill>
                </a:rPr>
                <a:t>Трутовики на пеньку та живому дереві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74038" y="404664"/>
            <a:ext cx="3967176" cy="86177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200" b="1" dirty="0">
                <a:ln w="11430"/>
              </a:rPr>
              <a:t>Різновиди паразитів</a:t>
            </a:r>
            <a:endParaRPr lang="ru-RU" sz="3200" b="1" dirty="0">
              <a:ln w="11430"/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68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" r="3129" b="2768"/>
          <a:stretch/>
        </p:blipFill>
        <p:spPr bwMode="auto">
          <a:xfrm>
            <a:off x="2359764" y="874482"/>
            <a:ext cx="6311191" cy="374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7284" y="188640"/>
            <a:ext cx="811957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</a:rPr>
              <a:t>Трутовик звичайний</a:t>
            </a:r>
            <a:endParaRPr lang="ru-RU" sz="3200" b="1" dirty="0">
              <a:ln w="1143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262" y="4663767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b="1" dirty="0" smtClean="0"/>
              <a:t>1 – верх гриба гладенький з характерними концентричними напливами, світло - чи темно-коричневий, іноді з червонуватим відтінком; </a:t>
            </a:r>
          </a:p>
          <a:p>
            <a:pPr algn="just">
              <a:lnSpc>
                <a:spcPct val="150000"/>
              </a:lnSpc>
            </a:pPr>
            <a:r>
              <a:rPr lang="uk-UA" sz="2000" b="1" dirty="0" smtClean="0"/>
              <a:t>2 – нижня частина трубчаста, сірувата чи сіро-коричнева. М</a:t>
            </a:r>
            <a:r>
              <a:rPr lang="uk-UA" sz="2000" b="1" dirty="0" smtClean="0">
                <a:latin typeface="Times New Roman"/>
                <a:cs typeface="Times New Roman"/>
              </a:rPr>
              <a:t>'</a:t>
            </a:r>
            <a:r>
              <a:rPr lang="uk-UA" sz="2000" b="1" dirty="0" smtClean="0"/>
              <a:t>якоть дерев</a:t>
            </a:r>
            <a:r>
              <a:rPr lang="uk-UA" sz="2000" b="1" dirty="0" smtClean="0">
                <a:latin typeface="Times New Roman"/>
                <a:cs typeface="Times New Roman"/>
              </a:rPr>
              <a:t>'</a:t>
            </a:r>
            <a:r>
              <a:rPr lang="uk-UA" sz="2000" b="1" dirty="0" smtClean="0"/>
              <a:t>яниста, тверда, з слабким фруктовим запахом. </a:t>
            </a:r>
            <a:endParaRPr lang="ru-RU" sz="2000" b="1" dirty="0"/>
          </a:p>
        </p:txBody>
      </p:sp>
      <p:pic>
        <p:nvPicPr>
          <p:cNvPr id="3081" name="Picture 9" descr="трутовик справжні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5" y="874482"/>
            <a:ext cx="1802882" cy="24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трутовик справжні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3" y="3259442"/>
            <a:ext cx="1790191" cy="134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Трутовик серно-желт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65021"/>
            <a:ext cx="3816424" cy="228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17290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Трутовик сірчано-жовтий</a:t>
            </a:r>
            <a:endParaRPr lang="ru-RU" sz="2000" b="1" dirty="0"/>
          </a:p>
        </p:txBody>
      </p:sp>
      <p:pic>
        <p:nvPicPr>
          <p:cNvPr id="4100" name="Picture 4" descr="Трутовик чешуйчат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223" y="865021"/>
            <a:ext cx="3945902" cy="228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5881" y="3171950"/>
            <a:ext cx="4060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Трутовик лускатий </a:t>
            </a:r>
            <a:endParaRPr lang="ru-RU" sz="2000" b="1" dirty="0"/>
          </a:p>
        </p:txBody>
      </p:sp>
      <p:pic>
        <p:nvPicPr>
          <p:cNvPr id="4102" name="Picture 6" descr="Трутовик ложный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7"/>
          <a:stretch/>
        </p:blipFill>
        <p:spPr bwMode="auto">
          <a:xfrm>
            <a:off x="323528" y="3573016"/>
            <a:ext cx="3816424" cy="244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111805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Трутовик несправжній дубовий</a:t>
            </a:r>
            <a:endParaRPr lang="ru-RU" sz="2000" b="1" dirty="0"/>
          </a:p>
        </p:txBody>
      </p:sp>
      <p:pic>
        <p:nvPicPr>
          <p:cNvPr id="4104" name="Picture 8" descr="Чем полезны восточные гриб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223" y="3573016"/>
            <a:ext cx="3945902" cy="245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97287" y="6142583"/>
            <a:ext cx="4078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/>
              <a:t>Лентин</a:t>
            </a:r>
            <a:r>
              <a:rPr lang="uk-UA" sz="2000" b="1" dirty="0" smtClean="0"/>
              <a:t> або «</a:t>
            </a:r>
            <a:r>
              <a:rPr lang="uk-UA" sz="2000" b="1" dirty="0" err="1" smtClean="0"/>
              <a:t>шиїтаке</a:t>
            </a:r>
            <a:r>
              <a:rPr lang="uk-UA" sz="2000" b="1" dirty="0" smtClean="0"/>
              <a:t>»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2867" y="193859"/>
            <a:ext cx="845259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</a:rPr>
              <a:t>Різновиди трутовиків</a:t>
            </a:r>
            <a:endParaRPr lang="ru-RU" sz="3200" b="1" dirty="0">
              <a:ln w="11430"/>
            </a:endParaRPr>
          </a:p>
        </p:txBody>
      </p:sp>
    </p:spTree>
    <p:extLst>
      <p:ext uri="{BB962C8B-B14F-4D97-AF65-F5344CB8AC3E}">
        <p14:creationId xmlns:p14="http://schemas.microsoft.com/office/powerpoint/2010/main" val="1101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635" y="4005064"/>
            <a:ext cx="8610717" cy="234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449263" algn="l"/>
              </a:tabLst>
            </a:pPr>
            <a:r>
              <a:rPr lang="ru-RU" sz="2000" b="1" dirty="0"/>
              <a:t>	</a:t>
            </a:r>
            <a:r>
              <a:rPr lang="ru-RU" sz="2000" b="1" dirty="0" smtClean="0"/>
              <a:t>На </a:t>
            </a:r>
            <a:r>
              <a:rPr lang="ru-RU" sz="2000" b="1" dirty="0" err="1"/>
              <a:t>уражених</a:t>
            </a:r>
            <a:r>
              <a:rPr lang="ru-RU" sz="2000" b="1" dirty="0"/>
              <a:t> органах </a:t>
            </a:r>
            <a:r>
              <a:rPr lang="ru-RU" sz="2000" b="1" dirty="0" err="1"/>
              <a:t>рослин</a:t>
            </a:r>
            <a:r>
              <a:rPr lang="ru-RU" sz="2000" b="1" dirty="0"/>
              <a:t> </a:t>
            </a:r>
            <a:r>
              <a:rPr lang="ru-RU" sz="2000" b="1" dirty="0" err="1" smtClean="0"/>
              <a:t>борошнисторосяні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гриби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утворюють</a:t>
            </a:r>
            <a:r>
              <a:rPr lang="ru-RU" sz="2000" b="1" dirty="0" smtClean="0"/>
              <a:t> </a:t>
            </a:r>
            <a:r>
              <a:rPr lang="ru-RU" sz="2000" b="1" dirty="0" err="1"/>
              <a:t>поверхневий</a:t>
            </a:r>
            <a:r>
              <a:rPr lang="ru-RU" sz="2000" b="1" dirty="0"/>
              <a:t> </a:t>
            </a:r>
            <a:r>
              <a:rPr lang="ru-RU" sz="2000" b="1" dirty="0" err="1"/>
              <a:t>білий</a:t>
            </a:r>
            <a:r>
              <a:rPr lang="ru-RU" sz="2000" b="1" dirty="0"/>
              <a:t> </a:t>
            </a:r>
            <a:r>
              <a:rPr lang="ru-RU" sz="2000" b="1" dirty="0" err="1" smtClean="0"/>
              <a:t>наліт</a:t>
            </a:r>
            <a:r>
              <a:rPr lang="ru-RU" sz="2000" b="1" dirty="0"/>
              <a:t>.</a:t>
            </a:r>
            <a:r>
              <a:rPr lang="ru-RU" sz="2000" b="1" dirty="0" smtClean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 smtClean="0"/>
              <a:t>гіфів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/>
              <a:t>грибниці</a:t>
            </a:r>
            <a:r>
              <a:rPr lang="ru-RU" sz="2000" b="1" dirty="0"/>
              <a:t> </a:t>
            </a:r>
            <a:r>
              <a:rPr lang="ru-RU" sz="2000" b="1" dirty="0" err="1" smtClean="0"/>
              <a:t>відходять</a:t>
            </a:r>
            <a:r>
              <a:rPr lang="ru-RU" sz="2000" b="1" dirty="0" smtClean="0"/>
              <a:t> </a:t>
            </a:r>
            <a:r>
              <a:rPr lang="ru-RU" sz="2000" b="1" dirty="0" err="1"/>
              <a:t>короткі</a:t>
            </a:r>
            <a:r>
              <a:rPr lang="ru-RU" sz="2000" b="1" dirty="0"/>
              <a:t> </a:t>
            </a:r>
            <a:r>
              <a:rPr lang="ru-RU" sz="2000" b="1" dirty="0" err="1"/>
              <a:t>тонкі</a:t>
            </a:r>
            <a:r>
              <a:rPr lang="ru-RU" sz="2000" b="1" dirty="0"/>
              <a:t> </a:t>
            </a:r>
            <a:r>
              <a:rPr lang="ru-RU" sz="2000" b="1" dirty="0" err="1"/>
              <a:t>відгалуження</a:t>
            </a:r>
            <a:r>
              <a:rPr lang="ru-RU" sz="2000" b="1" dirty="0"/>
              <a:t>. Вони </a:t>
            </a:r>
            <a:r>
              <a:rPr lang="ru-RU" sz="2000" b="1" dirty="0" err="1"/>
              <a:t>проникають</a:t>
            </a:r>
            <a:r>
              <a:rPr lang="ru-RU" sz="2000" b="1" dirty="0"/>
              <a:t> у </a:t>
            </a:r>
            <a:r>
              <a:rPr lang="ru-RU" sz="2000" b="1" dirty="0" err="1"/>
              <a:t>клітини</a:t>
            </a:r>
            <a:r>
              <a:rPr lang="ru-RU" sz="2000" b="1" dirty="0"/>
              <a:t> </a:t>
            </a:r>
            <a:r>
              <a:rPr lang="ru-RU" sz="2000" b="1" dirty="0" err="1"/>
              <a:t>епідермісу</a:t>
            </a:r>
            <a:r>
              <a:rPr lang="ru-RU" sz="2000" b="1" dirty="0"/>
              <a:t>, де </a:t>
            </a:r>
            <a:r>
              <a:rPr lang="ru-RU" sz="2000" b="1" dirty="0" err="1"/>
              <a:t>набувають</a:t>
            </a:r>
            <a:r>
              <a:rPr lang="ru-RU" sz="2000" b="1" dirty="0"/>
              <a:t> </a:t>
            </a:r>
            <a:r>
              <a:rPr lang="ru-RU" sz="2000" b="1" dirty="0" err="1"/>
              <a:t>пухирчастої</a:t>
            </a:r>
            <a:r>
              <a:rPr lang="ru-RU" sz="2000" b="1" dirty="0"/>
              <a:t> </a:t>
            </a:r>
            <a:r>
              <a:rPr lang="ru-RU" sz="2000" b="1" dirty="0" err="1" smtClean="0"/>
              <a:t>форми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Борошнисторосяні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гриби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завдають</a:t>
            </a:r>
            <a:r>
              <a:rPr lang="ru-RU" sz="2000" b="1" dirty="0" smtClean="0"/>
              <a:t> </a:t>
            </a:r>
            <a:r>
              <a:rPr lang="ru-RU" sz="2000" b="1" dirty="0" err="1"/>
              <a:t>великої</a:t>
            </a:r>
            <a:r>
              <a:rPr lang="ru-RU" sz="2000" b="1" dirty="0"/>
              <a:t> </a:t>
            </a:r>
            <a:r>
              <a:rPr lang="ru-RU" sz="2000" b="1" dirty="0" err="1"/>
              <a:t>шкоди</a:t>
            </a:r>
            <a:r>
              <a:rPr lang="ru-RU" sz="2000" b="1" dirty="0"/>
              <a:t> </a:t>
            </a:r>
            <a:r>
              <a:rPr lang="ru-RU" sz="2000" b="1" dirty="0" err="1"/>
              <a:t>багатьом</a:t>
            </a:r>
            <a:r>
              <a:rPr lang="ru-RU" sz="2000" b="1" dirty="0"/>
              <a:t> </a:t>
            </a:r>
            <a:r>
              <a:rPr lang="ru-RU" sz="2000" b="1" dirty="0" err="1"/>
              <a:t>трав'янистим</a:t>
            </a:r>
            <a:r>
              <a:rPr lang="ru-RU" sz="2000" b="1" dirty="0"/>
              <a:t> і </a:t>
            </a:r>
            <a:r>
              <a:rPr lang="ru-RU" sz="2000" b="1" dirty="0" err="1"/>
              <a:t>деревним</a:t>
            </a:r>
            <a:r>
              <a:rPr lang="ru-RU" sz="2000" b="1" dirty="0"/>
              <a:t> </a:t>
            </a:r>
            <a:r>
              <a:rPr lang="ru-RU" sz="2000" b="1" dirty="0" err="1"/>
              <a:t>культурним</a:t>
            </a:r>
            <a:r>
              <a:rPr lang="ru-RU" sz="2000" b="1" dirty="0"/>
              <a:t> і диким </a:t>
            </a:r>
            <a:r>
              <a:rPr lang="ru-RU" sz="2000" b="1" dirty="0" err="1"/>
              <a:t>рослинам</a:t>
            </a:r>
            <a:r>
              <a:rPr lang="ru-RU" sz="2000" b="1" dirty="0"/>
              <a:t>.</a:t>
            </a:r>
          </a:p>
        </p:txBody>
      </p:sp>
      <p:sp>
        <p:nvSpPr>
          <p:cNvPr id="3" name="AutoShape 2" descr="Картинки по запросу борошниста ро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58" y="353288"/>
            <a:ext cx="2514600" cy="155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://divo-gorod.narod.ru/07_01_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39" y="2052397"/>
            <a:ext cx="2526297" cy="174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7" descr="Картинки по запросу борошниста роса на винограді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414" y="1419256"/>
            <a:ext cx="1785938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http://floraplanets.ru/images/mildew_of_pea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285" y="1419256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34748" y="312739"/>
            <a:ext cx="562393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dirty="0" err="1" smtClean="0">
                <a:ln w="11430"/>
              </a:rPr>
              <a:t>Борошнисторосяні</a:t>
            </a:r>
            <a:r>
              <a:rPr lang="uk-UA" sz="3200" b="1" dirty="0" smtClean="0">
                <a:ln w="11430"/>
              </a:rPr>
              <a:t> гриби </a:t>
            </a:r>
            <a:endParaRPr lang="ru-RU" sz="3200" b="1" dirty="0">
              <a:ln w="11430"/>
            </a:endParaRPr>
          </a:p>
        </p:txBody>
      </p:sp>
    </p:spTree>
    <p:extLst>
      <p:ext uri="{BB962C8B-B14F-4D97-AF65-F5344CB8AC3E}">
        <p14:creationId xmlns:p14="http://schemas.microsoft.com/office/powerpoint/2010/main" val="2902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517725"/>
            <a:ext cx="9036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/>
              <a:t>	</a:t>
            </a:r>
            <a:r>
              <a:rPr lang="ru-RU" sz="2000" b="1" dirty="0" err="1" smtClean="0"/>
              <a:t>Іржасті</a:t>
            </a:r>
            <a:r>
              <a:rPr lang="ru-RU" sz="2000" b="1" dirty="0" smtClean="0"/>
              <a:t> </a:t>
            </a:r>
            <a:r>
              <a:rPr lang="ru-RU" sz="2000" b="1" dirty="0" err="1"/>
              <a:t>гриби</a:t>
            </a:r>
            <a:r>
              <a:rPr lang="ru-RU" sz="2000" b="1" dirty="0"/>
              <a:t> </a:t>
            </a:r>
            <a:r>
              <a:rPr lang="ru-RU" sz="2000" b="1" dirty="0" err="1" smtClean="0"/>
              <a:t>паразитують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злакових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соняшнику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малині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тощо</a:t>
            </a:r>
            <a:r>
              <a:rPr lang="ru-RU" sz="2000" b="1" dirty="0" smtClean="0"/>
              <a:t>. На </a:t>
            </a:r>
            <a:r>
              <a:rPr lang="ru-RU" sz="2000" b="1" dirty="0" err="1" smtClean="0"/>
              <a:t>уражених</a:t>
            </a:r>
            <a:r>
              <a:rPr lang="ru-RU" sz="2000" b="1" dirty="0" smtClean="0"/>
              <a:t> грибами листках </a:t>
            </a:r>
            <a:r>
              <a:rPr lang="ru-RU" sz="2000" b="1" dirty="0" err="1" smtClean="0"/>
              <a:t>з</a:t>
            </a:r>
            <a:r>
              <a:rPr lang="ru-RU" sz="2000" b="1" dirty="0" err="1" smtClean="0">
                <a:latin typeface="Times New Roman"/>
                <a:cs typeface="Times New Roman"/>
              </a:rPr>
              <a:t>'</a:t>
            </a:r>
            <a:r>
              <a:rPr lang="ru-RU" sz="2000" b="1" dirty="0" err="1" smtClean="0"/>
              <a:t>являються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бурі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плями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нагадують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іржу</a:t>
            </a:r>
            <a:r>
              <a:rPr lang="ru-RU" sz="2000" b="1" dirty="0" smtClean="0"/>
              <a:t>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"/>
          <a:stretch/>
        </p:blipFill>
        <p:spPr bwMode="auto">
          <a:xfrm>
            <a:off x="844792" y="2992339"/>
            <a:ext cx="2808713" cy="207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108407"/>
            <a:ext cx="2726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Іржа квасолі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1433" y="116632"/>
            <a:ext cx="815275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</a:rPr>
              <a:t>Іржасті гриби</a:t>
            </a:r>
            <a:endParaRPr lang="ru-RU" sz="3200" b="1" dirty="0">
              <a:ln w="11430"/>
            </a:endParaRPr>
          </a:p>
        </p:txBody>
      </p:sp>
      <p:pic>
        <p:nvPicPr>
          <p:cNvPr id="5131" name="Picture 11" descr="Gymnosporangium Clavip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1"/>
          <a:stretch/>
        </p:blipFill>
        <p:spPr bwMode="auto">
          <a:xfrm>
            <a:off x="847175" y="908720"/>
            <a:ext cx="2806330" cy="175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096106" y="908720"/>
            <a:ext cx="4580350" cy="4599797"/>
            <a:chOff x="3227724" y="1286775"/>
            <a:chExt cx="4454510" cy="4208715"/>
          </a:xfrm>
        </p:grpSpPr>
        <p:pic>
          <p:nvPicPr>
            <p:cNvPr id="13" name="Picture 2" descr="Ржавчина груши и яблони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7724" y="3028011"/>
              <a:ext cx="2301350" cy="2078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355446" y="5095380"/>
              <a:ext cx="43267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/>
                <a:t>Листкова іржа</a:t>
              </a:r>
              <a:endParaRPr lang="ru-RU" sz="2000" b="1" dirty="0"/>
            </a:p>
          </p:txBody>
        </p:sp>
        <p:pic>
          <p:nvPicPr>
            <p:cNvPr id="15" name="Picture 7" descr="Gymnosporangium confusum - Information on Gymnosporangium confusum - Encyclopedia of Lif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133"/>
            <a:stretch/>
          </p:blipFill>
          <p:spPr bwMode="auto">
            <a:xfrm>
              <a:off x="5534728" y="3016492"/>
              <a:ext cx="2147505" cy="2078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9" descr="Группа компаний Агротех-Гарант - Ржавчина груши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79"/>
            <a:stretch/>
          </p:blipFill>
          <p:spPr bwMode="auto">
            <a:xfrm>
              <a:off x="3233378" y="1296126"/>
              <a:ext cx="2301350" cy="1766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3" descr="The Wildlife Information Centre Forum * View topic - Berwickshire Sightings Spring 20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1830" y="1286775"/>
              <a:ext cx="2190403" cy="1809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127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lfachem.com.ua/upload/iblock/24c/clip_image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6" y="2471122"/>
            <a:ext cx="2311211" cy="354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731" y="5981995"/>
            <a:ext cx="2455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Пухирчаста сажка кукурудзи</a:t>
            </a:r>
            <a:endParaRPr lang="ru-RU" sz="2000" b="1" dirty="0"/>
          </a:p>
        </p:txBody>
      </p:sp>
      <p:pic>
        <p:nvPicPr>
          <p:cNvPr id="4" name="Picture 5" descr="http://www.sadyk.ru/images/stories/golovnya-yachmen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309" y="4594780"/>
            <a:ext cx="2026382" cy="138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45309" y="6037994"/>
            <a:ext cx="2026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Летюча сажка </a:t>
            </a:r>
          </a:p>
          <a:p>
            <a:pPr algn="ctr"/>
            <a:r>
              <a:rPr lang="uk-UA" sz="2000" b="1" dirty="0" smtClean="0"/>
              <a:t>пшениці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24732" y="2194123"/>
            <a:ext cx="621969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/>
              <a:t>Колоски </a:t>
            </a:r>
            <a:r>
              <a:rPr lang="ru-RU" sz="2000" b="1" dirty="0"/>
              <a:t>і </a:t>
            </a:r>
            <a:r>
              <a:rPr lang="ru-RU" sz="2000" b="1" dirty="0" err="1"/>
              <a:t>волоті</a:t>
            </a:r>
            <a:r>
              <a:rPr lang="ru-RU" sz="2000" b="1" dirty="0"/>
              <a:t> </a:t>
            </a:r>
            <a:r>
              <a:rPr lang="ru-RU" sz="2000" b="1" dirty="0" err="1"/>
              <a:t>злаків</a:t>
            </a:r>
            <a:r>
              <a:rPr lang="ru-RU" sz="2000" b="1" dirty="0"/>
              <a:t>, </a:t>
            </a:r>
            <a:r>
              <a:rPr lang="ru-RU" sz="2000" b="1" dirty="0" err="1"/>
              <a:t>уражені</a:t>
            </a:r>
            <a:r>
              <a:rPr lang="ru-RU" sz="2000" b="1" dirty="0"/>
              <a:t> </a:t>
            </a:r>
            <a:r>
              <a:rPr lang="ru-RU" sz="2000" b="1" dirty="0" err="1"/>
              <a:t>сажкою</a:t>
            </a:r>
            <a:r>
              <a:rPr lang="ru-RU" sz="2000" b="1" dirty="0"/>
              <a:t>, </a:t>
            </a:r>
            <a:r>
              <a:rPr lang="ru-RU" sz="2000" b="1" dirty="0" err="1"/>
              <a:t>можна</a:t>
            </a:r>
            <a:r>
              <a:rPr lang="ru-RU" sz="2000" b="1" dirty="0"/>
              <a:t> легко </a:t>
            </a:r>
            <a:r>
              <a:rPr lang="ru-RU" sz="2000" b="1" dirty="0" err="1"/>
              <a:t>помітити</a:t>
            </a:r>
            <a:r>
              <a:rPr lang="ru-RU" sz="2000" b="1" dirty="0"/>
              <a:t> в </a:t>
            </a:r>
            <a:r>
              <a:rPr lang="ru-RU" sz="2000" b="1" dirty="0" err="1"/>
              <a:t>полі</a:t>
            </a:r>
            <a:r>
              <a:rPr lang="ru-RU" sz="2000" b="1" dirty="0"/>
              <a:t>, </a:t>
            </a:r>
            <a:r>
              <a:rPr lang="ru-RU" sz="2000" b="1" dirty="0" err="1"/>
              <a:t>бо</a:t>
            </a:r>
            <a:r>
              <a:rPr lang="ru-RU" sz="2000" b="1" dirty="0"/>
              <a:t> колоски </a:t>
            </a:r>
            <a:r>
              <a:rPr lang="ru-RU" sz="2000" b="1" dirty="0" err="1"/>
              <a:t>руйнуються</a:t>
            </a:r>
            <a:r>
              <a:rPr lang="ru-RU" sz="2000" b="1" dirty="0"/>
              <a:t>, </a:t>
            </a:r>
            <a:r>
              <a:rPr lang="ru-RU" sz="2000" b="1" dirty="0" err="1"/>
              <a:t>чорніють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спор,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скупчилися</a:t>
            </a:r>
            <a:r>
              <a:rPr lang="ru-RU" sz="2000" b="1" dirty="0"/>
              <a:t> на них</a:t>
            </a:r>
            <a:r>
              <a:rPr lang="ru-RU" sz="2000" b="1" dirty="0" smtClean="0"/>
              <a:t>.</a:t>
            </a:r>
            <a:r>
              <a:rPr lang="ru-RU" sz="2000" b="1" dirty="0"/>
              <a:t> </a:t>
            </a:r>
            <a:r>
              <a:rPr lang="ru-RU" sz="2000" b="1" dirty="0" err="1"/>
              <a:t>Замість</a:t>
            </a:r>
            <a:r>
              <a:rPr lang="ru-RU" sz="2000" b="1" dirty="0"/>
              <a:t> </a:t>
            </a:r>
            <a:r>
              <a:rPr lang="ru-RU" sz="2000" b="1" dirty="0" err="1"/>
              <a:t>однієї</a:t>
            </a:r>
            <a:r>
              <a:rPr lang="ru-RU" sz="2000" b="1" dirty="0"/>
              <a:t> </a:t>
            </a:r>
            <a:r>
              <a:rPr lang="ru-RU" sz="2000" b="1" dirty="0" err="1"/>
              <a:t>зернівки</a:t>
            </a:r>
            <a:r>
              <a:rPr lang="ru-RU" sz="2000" b="1" dirty="0"/>
              <a:t> </a:t>
            </a:r>
            <a:r>
              <a:rPr lang="ru-RU" sz="2000" b="1" dirty="0" err="1"/>
              <a:t>пшениці</a:t>
            </a:r>
            <a:r>
              <a:rPr lang="ru-RU" sz="2000" b="1" dirty="0"/>
              <a:t> </a:t>
            </a:r>
            <a:r>
              <a:rPr lang="ru-RU" sz="2000" b="1" dirty="0" err="1"/>
              <a:t>утворюється</a:t>
            </a:r>
            <a:r>
              <a:rPr lang="ru-RU" sz="2000" b="1" dirty="0"/>
              <a:t> </a:t>
            </a:r>
            <a:r>
              <a:rPr lang="ru-RU" sz="2000" b="1" dirty="0" smtClean="0"/>
              <a:t>8-20 млн. спор.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4958" y="736502"/>
            <a:ext cx="8599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/>
              <a:t>Злаки, </a:t>
            </a:r>
            <a:r>
              <a:rPr lang="ru-RU" sz="2000" b="1" dirty="0" err="1"/>
              <a:t>уражені</a:t>
            </a:r>
            <a:r>
              <a:rPr lang="ru-RU" sz="2000" b="1" dirty="0"/>
              <a:t> </a:t>
            </a:r>
            <a:r>
              <a:rPr lang="ru-RU" sz="2000" b="1" dirty="0" err="1"/>
              <a:t>сажкою</a:t>
            </a:r>
            <a:r>
              <a:rPr lang="ru-RU" sz="2000" b="1" dirty="0"/>
              <a:t>, </a:t>
            </a:r>
            <a:r>
              <a:rPr lang="ru-RU" sz="2000" b="1" dirty="0" err="1"/>
              <a:t>врожаю</a:t>
            </a:r>
            <a:r>
              <a:rPr lang="ru-RU" sz="2000" b="1" dirty="0"/>
              <a:t> не </a:t>
            </a:r>
            <a:r>
              <a:rPr lang="ru-RU" sz="2000" b="1" dirty="0" err="1"/>
              <a:t>дають</a:t>
            </a:r>
            <a:r>
              <a:rPr lang="ru-RU" sz="2000" b="1" dirty="0"/>
              <a:t>, </a:t>
            </a:r>
            <a:r>
              <a:rPr lang="ru-RU" sz="2000" b="1" dirty="0" err="1"/>
              <a:t>бо</a:t>
            </a:r>
            <a:r>
              <a:rPr lang="ru-RU" sz="2000" b="1" dirty="0"/>
              <a:t> колоски </a:t>
            </a:r>
            <a:r>
              <a:rPr lang="ru-RU" sz="2000" b="1" dirty="0" err="1"/>
              <a:t>їх</a:t>
            </a:r>
            <a:r>
              <a:rPr lang="ru-RU" sz="2000" b="1" dirty="0"/>
              <a:t> </a:t>
            </a:r>
            <a:r>
              <a:rPr lang="ru-RU" sz="2000" b="1" dirty="0" err="1"/>
              <a:t>зруйновані</a:t>
            </a:r>
            <a:r>
              <a:rPr lang="ru-RU" sz="2000" b="1" dirty="0"/>
              <a:t> і </a:t>
            </a:r>
            <a:r>
              <a:rPr lang="ru-RU" sz="2000" b="1" dirty="0" err="1"/>
              <a:t>заповнені</a:t>
            </a:r>
            <a:r>
              <a:rPr lang="ru-RU" sz="2000" b="1" dirty="0"/>
              <a:t> </a:t>
            </a:r>
            <a:r>
              <a:rPr lang="ru-RU" sz="2000" b="1" dirty="0" err="1"/>
              <a:t>чорними</a:t>
            </a:r>
            <a:r>
              <a:rPr lang="ru-RU" sz="2000" b="1" dirty="0"/>
              <a:t> спорами </a:t>
            </a:r>
            <a:r>
              <a:rPr lang="ru-RU" sz="2000" b="1" dirty="0" err="1"/>
              <a:t>сажкового</a:t>
            </a:r>
            <a:r>
              <a:rPr lang="ru-RU" sz="2000" b="1" dirty="0"/>
              <a:t> гриба. </a:t>
            </a:r>
            <a:r>
              <a:rPr lang="ru-RU" sz="2000" b="1" dirty="0" err="1"/>
              <a:t>Його</a:t>
            </a:r>
            <a:r>
              <a:rPr lang="ru-RU" sz="2000" b="1" dirty="0"/>
              <a:t> спори </a:t>
            </a:r>
            <a:r>
              <a:rPr lang="ru-RU" sz="2000" b="1" dirty="0" err="1"/>
              <a:t>здатні</a:t>
            </a:r>
            <a:r>
              <a:rPr lang="ru-RU" sz="2000" b="1" dirty="0"/>
              <a:t> </a:t>
            </a:r>
            <a:r>
              <a:rPr lang="ru-RU" sz="2000" b="1" dirty="0" err="1"/>
              <a:t>проростати</a:t>
            </a:r>
            <a:r>
              <a:rPr lang="ru-RU" sz="2000" b="1" dirty="0"/>
              <a:t> і </a:t>
            </a:r>
            <a:r>
              <a:rPr lang="ru-RU" sz="2000" b="1" dirty="0" err="1"/>
              <a:t>заражувати</a:t>
            </a:r>
            <a:r>
              <a:rPr lang="ru-RU" sz="2000" b="1" dirty="0"/>
              <a:t> </a:t>
            </a:r>
            <a:r>
              <a:rPr lang="ru-RU" sz="2000" b="1" dirty="0" err="1"/>
              <a:t>нові</a:t>
            </a:r>
            <a:r>
              <a:rPr lang="ru-RU" sz="2000" b="1" dirty="0"/>
              <a:t> </a:t>
            </a:r>
            <a:r>
              <a:rPr lang="ru-RU" sz="2000" b="1" dirty="0" err="1"/>
              <a:t>врожаї</a:t>
            </a:r>
            <a:r>
              <a:rPr lang="ru-RU" sz="2000" b="1" dirty="0"/>
              <a:t> </a:t>
            </a:r>
            <a:r>
              <a:rPr lang="ru-RU" sz="2000" b="1" dirty="0" err="1"/>
              <a:t>протягом</a:t>
            </a:r>
            <a:r>
              <a:rPr lang="ru-RU" sz="2000" b="1" dirty="0"/>
              <a:t> 10 </a:t>
            </a:r>
            <a:r>
              <a:rPr lang="ru-RU" sz="2000" b="1" dirty="0" err="1"/>
              <a:t>років</a:t>
            </a:r>
            <a:r>
              <a:rPr lang="ru-RU" sz="2000" b="1" dirty="0"/>
              <a:t>. </a:t>
            </a:r>
            <a:endParaRPr lang="ru-RU" sz="2000" dirty="0"/>
          </a:p>
        </p:txBody>
      </p:sp>
      <p:pic>
        <p:nvPicPr>
          <p:cNvPr id="7172" name="Picture 4" descr="http://agromage.com/artpict/art11_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28"/>
          <a:stretch/>
        </p:blipFill>
        <p:spPr bwMode="auto">
          <a:xfrm>
            <a:off x="4860032" y="4594780"/>
            <a:ext cx="2143125" cy="138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60032" y="603799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Стеблова</a:t>
            </a:r>
            <a:r>
              <a:rPr lang="uk-UA" dirty="0" smtClean="0"/>
              <a:t> </a:t>
            </a:r>
            <a:r>
              <a:rPr lang="uk-UA" b="1" dirty="0" smtClean="0"/>
              <a:t>сажка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7174" name="Picture 6" descr="http://agromage.com/artpict/art11_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4594780"/>
            <a:ext cx="890160" cy="138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36297" y="6032938"/>
            <a:ext cx="1464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Карликова сажка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4958" y="151727"/>
            <a:ext cx="8599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Сажкові гриби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116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917</TotalTime>
  <Words>520</Words>
  <Application>Microsoft Office PowerPoint</Application>
  <PresentationFormat>Экран (4:3)</PresentationFormat>
  <Paragraphs>93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Аптека</vt:lpstr>
      <vt:lpstr>Паразитичні – фітопатогенні та зоопатогенні гриби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 SoftPERM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Паразитичні – фітопатогенні та зоопатогенні гриби</dc:title>
  <dc:creator>111</dc:creator>
  <cp:lastModifiedBy>Пользователь</cp:lastModifiedBy>
  <cp:revision>60</cp:revision>
  <dcterms:created xsi:type="dcterms:W3CDTF">2015-02-17T07:26:30Z</dcterms:created>
  <dcterms:modified xsi:type="dcterms:W3CDTF">2020-05-11T20:26:55Z</dcterms:modified>
</cp:coreProperties>
</file>